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76" r:id="rId1"/>
  </p:sldMasterIdLst>
  <p:notesMasterIdLst>
    <p:notesMasterId r:id="rId27"/>
  </p:notesMasterIdLst>
  <p:handoutMasterIdLst>
    <p:handoutMasterId r:id="rId28"/>
  </p:handoutMasterIdLst>
  <p:sldIdLst>
    <p:sldId id="797" r:id="rId2"/>
    <p:sldId id="819" r:id="rId3"/>
    <p:sldId id="820" r:id="rId4"/>
    <p:sldId id="821" r:id="rId5"/>
    <p:sldId id="822" r:id="rId6"/>
    <p:sldId id="823" r:id="rId7"/>
    <p:sldId id="824" r:id="rId8"/>
    <p:sldId id="825" r:id="rId9"/>
    <p:sldId id="826" r:id="rId10"/>
    <p:sldId id="827" r:id="rId11"/>
    <p:sldId id="828" r:id="rId12"/>
    <p:sldId id="829" r:id="rId13"/>
    <p:sldId id="830" r:id="rId14"/>
    <p:sldId id="831" r:id="rId15"/>
    <p:sldId id="832" r:id="rId16"/>
    <p:sldId id="833" r:id="rId17"/>
    <p:sldId id="834" r:id="rId18"/>
    <p:sldId id="835" r:id="rId19"/>
    <p:sldId id="836" r:id="rId20"/>
    <p:sldId id="837" r:id="rId21"/>
    <p:sldId id="838" r:id="rId22"/>
    <p:sldId id="839" r:id="rId23"/>
    <p:sldId id="840" r:id="rId24"/>
    <p:sldId id="841" r:id="rId25"/>
    <p:sldId id="842" r:id="rId26"/>
  </p:sldIdLst>
  <p:sldSz cx="9144000" cy="6858000" type="screen4x3"/>
  <p:notesSz cx="6797675" cy="9928225"/>
  <p:defaultTextStyle>
    <a:defPPr>
      <a:defRPr lang="de-DE"/>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E807"/>
    <a:srgbClr val="72AD46"/>
    <a:srgbClr val="FFCC66"/>
    <a:srgbClr val="E6E6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81561" autoAdjust="0"/>
  </p:normalViewPr>
  <p:slideViewPr>
    <p:cSldViewPr showGuides="1">
      <p:cViewPr varScale="1">
        <p:scale>
          <a:sx n="114" d="100"/>
          <a:sy n="114" d="100"/>
        </p:scale>
        <p:origin x="142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howGuides="1">
      <p:cViewPr varScale="1">
        <p:scale>
          <a:sx n="77" d="100"/>
          <a:sy n="77" d="100"/>
        </p:scale>
        <p:origin x="-1470" y="-96"/>
      </p:cViewPr>
      <p:guideLst>
        <p:guide orient="horz" pos="3128"/>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4" y="2"/>
            <a:ext cx="2945659" cy="496411"/>
          </a:xfrm>
          <a:prstGeom prst="rect">
            <a:avLst/>
          </a:prstGeom>
          <a:noFill/>
          <a:ln w="9525">
            <a:noFill/>
            <a:miter lim="800000"/>
            <a:headEnd/>
            <a:tailEnd/>
          </a:ln>
          <a:effectLst/>
        </p:spPr>
        <p:txBody>
          <a:bodyPr vert="horz" wrap="square" lIns="91426" tIns="45714" rIns="91426" bIns="45714" numCol="1" anchor="t" anchorCtr="0" compatLnSpc="1">
            <a:prstTxWarp prst="textNoShape">
              <a:avLst/>
            </a:prstTxWarp>
          </a:bodyPr>
          <a:lstStyle>
            <a:lvl1pPr>
              <a:defRPr sz="1200">
                <a:latin typeface="Arial" charset="0"/>
                <a:ea typeface="Geneva" pitchFamily="-112" charset="0"/>
                <a:cs typeface="Geneva" pitchFamily="-112" charset="0"/>
              </a:defRPr>
            </a:lvl1pPr>
          </a:lstStyle>
          <a:p>
            <a:pPr>
              <a:defRPr/>
            </a:pPr>
            <a:endParaRPr lang="en-US"/>
          </a:p>
        </p:txBody>
      </p:sp>
      <p:sp>
        <p:nvSpPr>
          <p:cNvPr id="27651" name="Rectangle 3"/>
          <p:cNvSpPr>
            <a:spLocks noGrp="1" noChangeArrowheads="1"/>
          </p:cNvSpPr>
          <p:nvPr>
            <p:ph type="dt" sz="quarter" idx="1"/>
          </p:nvPr>
        </p:nvSpPr>
        <p:spPr bwMode="auto">
          <a:xfrm>
            <a:off x="3850447" y="2"/>
            <a:ext cx="2945659" cy="496411"/>
          </a:xfrm>
          <a:prstGeom prst="rect">
            <a:avLst/>
          </a:prstGeom>
          <a:noFill/>
          <a:ln w="9525">
            <a:noFill/>
            <a:miter lim="800000"/>
            <a:headEnd/>
            <a:tailEnd/>
          </a:ln>
          <a:effectLst/>
        </p:spPr>
        <p:txBody>
          <a:bodyPr vert="horz" wrap="square" lIns="91426" tIns="45714" rIns="91426" bIns="45714" numCol="1" anchor="t" anchorCtr="0" compatLnSpc="1">
            <a:prstTxWarp prst="textNoShape">
              <a:avLst/>
            </a:prstTxWarp>
          </a:bodyPr>
          <a:lstStyle>
            <a:lvl1pPr algn="r">
              <a:defRPr sz="1200">
                <a:latin typeface="Arial" charset="0"/>
                <a:ea typeface="Geneva" pitchFamily="-112" charset="0"/>
                <a:cs typeface="Geneva" pitchFamily="-112" charset="0"/>
              </a:defRPr>
            </a:lvl1pPr>
          </a:lstStyle>
          <a:p>
            <a:pPr>
              <a:defRPr/>
            </a:pPr>
            <a:endParaRPr lang="en-US"/>
          </a:p>
        </p:txBody>
      </p:sp>
      <p:sp>
        <p:nvSpPr>
          <p:cNvPr id="27652" name="Rectangle 4"/>
          <p:cNvSpPr>
            <a:spLocks noGrp="1" noChangeArrowheads="1"/>
          </p:cNvSpPr>
          <p:nvPr>
            <p:ph type="ftr" sz="quarter" idx="2"/>
          </p:nvPr>
        </p:nvSpPr>
        <p:spPr bwMode="auto">
          <a:xfrm>
            <a:off x="4" y="9430092"/>
            <a:ext cx="2945659" cy="496411"/>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defRPr sz="1200">
                <a:latin typeface="Arial" charset="0"/>
                <a:ea typeface="Geneva" pitchFamily="-112" charset="0"/>
                <a:cs typeface="Geneva" pitchFamily="-112" charset="0"/>
              </a:defRPr>
            </a:lvl1pPr>
          </a:lstStyle>
          <a:p>
            <a:pPr>
              <a:defRPr/>
            </a:pPr>
            <a:endParaRPr lang="en-US"/>
          </a:p>
        </p:txBody>
      </p:sp>
      <p:sp>
        <p:nvSpPr>
          <p:cNvPr id="27653" name="Rectangle 5"/>
          <p:cNvSpPr>
            <a:spLocks noGrp="1" noChangeArrowheads="1"/>
          </p:cNvSpPr>
          <p:nvPr>
            <p:ph type="sldNum" sz="quarter" idx="3"/>
          </p:nvPr>
        </p:nvSpPr>
        <p:spPr bwMode="auto">
          <a:xfrm>
            <a:off x="3850447" y="9430092"/>
            <a:ext cx="2945659" cy="496411"/>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lgn="r">
              <a:defRPr sz="1200">
                <a:latin typeface="Arial" charset="0"/>
                <a:ea typeface="Geneva" pitchFamily="-112" charset="0"/>
                <a:cs typeface="Geneva" pitchFamily="-112" charset="0"/>
              </a:defRPr>
            </a:lvl1pPr>
          </a:lstStyle>
          <a:p>
            <a:pPr>
              <a:defRPr/>
            </a:pPr>
            <a:fld id="{3D0724DF-0F79-4416-8073-739EC471507E}" type="slidenum">
              <a:rPr lang="en-US"/>
              <a:pPr>
                <a:defRPr/>
              </a:pPr>
              <a:t>‹#›</a:t>
            </a:fld>
            <a:endParaRPr lang="en-US"/>
          </a:p>
        </p:txBody>
      </p:sp>
    </p:spTree>
    <p:extLst>
      <p:ext uri="{BB962C8B-B14F-4D97-AF65-F5344CB8AC3E}">
        <p14:creationId xmlns:p14="http://schemas.microsoft.com/office/powerpoint/2010/main" val="1868789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4" y="2"/>
            <a:ext cx="2945659" cy="496411"/>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defRPr sz="1200">
                <a:latin typeface="Arial" charset="0"/>
                <a:ea typeface="Geneva" pitchFamily="-112" charset="0"/>
                <a:cs typeface="Geneva" pitchFamily="-112" charset="0"/>
              </a:defRPr>
            </a:lvl1pPr>
          </a:lstStyle>
          <a:p>
            <a:pPr>
              <a:defRPr/>
            </a:pPr>
            <a:endParaRPr lang="de-DE"/>
          </a:p>
        </p:txBody>
      </p:sp>
      <p:sp>
        <p:nvSpPr>
          <p:cNvPr id="4099" name="Rectangle 3"/>
          <p:cNvSpPr>
            <a:spLocks noGrp="1" noChangeArrowheads="1"/>
          </p:cNvSpPr>
          <p:nvPr>
            <p:ph type="dt" idx="1"/>
          </p:nvPr>
        </p:nvSpPr>
        <p:spPr bwMode="auto">
          <a:xfrm>
            <a:off x="3852020" y="2"/>
            <a:ext cx="2945659" cy="496411"/>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r">
              <a:defRPr sz="1200">
                <a:latin typeface="Arial" charset="0"/>
                <a:ea typeface="Geneva" pitchFamily="-112" charset="0"/>
                <a:cs typeface="Geneva" pitchFamily="-112" charset="0"/>
              </a:defRPr>
            </a:lvl1pPr>
          </a:lstStyle>
          <a:p>
            <a:pPr>
              <a:defRPr/>
            </a:pPr>
            <a:endParaRPr lang="de-DE"/>
          </a:p>
        </p:txBody>
      </p:sp>
      <p:sp>
        <p:nvSpPr>
          <p:cNvPr id="14340"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sz="quarter" idx="3"/>
          </p:nvPr>
        </p:nvSpPr>
        <p:spPr bwMode="auto">
          <a:xfrm>
            <a:off x="906357" y="4715910"/>
            <a:ext cx="4984962" cy="4467701"/>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p>
            <a:pPr lvl="0"/>
            <a:r>
              <a:rPr lang="de-DE" noProof="0" smtClean="0"/>
              <a:t>Mastertextformat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4102" name="Rectangle 6"/>
          <p:cNvSpPr>
            <a:spLocks noGrp="1" noChangeArrowheads="1"/>
          </p:cNvSpPr>
          <p:nvPr>
            <p:ph type="ftr" sz="quarter" idx="4"/>
          </p:nvPr>
        </p:nvSpPr>
        <p:spPr bwMode="auto">
          <a:xfrm>
            <a:off x="4" y="9431815"/>
            <a:ext cx="2945659" cy="496411"/>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defRPr sz="1200">
                <a:latin typeface="Arial" charset="0"/>
                <a:ea typeface="Geneva" pitchFamily="-112" charset="0"/>
                <a:cs typeface="Geneva" pitchFamily="-112" charset="0"/>
              </a:defRPr>
            </a:lvl1pPr>
          </a:lstStyle>
          <a:p>
            <a:pPr>
              <a:defRPr/>
            </a:pPr>
            <a:endParaRPr lang="de-DE"/>
          </a:p>
        </p:txBody>
      </p:sp>
      <p:sp>
        <p:nvSpPr>
          <p:cNvPr id="4103" name="Rectangle 7"/>
          <p:cNvSpPr>
            <a:spLocks noGrp="1" noChangeArrowheads="1"/>
          </p:cNvSpPr>
          <p:nvPr>
            <p:ph type="sldNum" sz="quarter" idx="5"/>
          </p:nvPr>
        </p:nvSpPr>
        <p:spPr bwMode="auto">
          <a:xfrm>
            <a:off x="3852020" y="9431815"/>
            <a:ext cx="2945659" cy="496411"/>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r">
              <a:defRPr sz="1200">
                <a:latin typeface="Arial" charset="0"/>
                <a:ea typeface="Geneva" pitchFamily="-112" charset="0"/>
                <a:cs typeface="Geneva" pitchFamily="-112" charset="0"/>
              </a:defRPr>
            </a:lvl1pPr>
          </a:lstStyle>
          <a:p>
            <a:pPr>
              <a:defRPr/>
            </a:pPr>
            <a:fld id="{EBEF1CDD-4330-462E-8EFC-7F69CCB2BD2D}" type="slidenum">
              <a:rPr lang="de-DE"/>
              <a:pPr>
                <a:defRPr/>
              </a:pPr>
              <a:t>‹#›</a:t>
            </a:fld>
            <a:endParaRPr lang="de-DE"/>
          </a:p>
        </p:txBody>
      </p:sp>
    </p:spTree>
    <p:extLst>
      <p:ext uri="{BB962C8B-B14F-4D97-AF65-F5344CB8AC3E}">
        <p14:creationId xmlns:p14="http://schemas.microsoft.com/office/powerpoint/2010/main" val="5199287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1pPr>
    <a:lvl2pPr marL="457200"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2pPr>
    <a:lvl3pPr marL="914400"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3pPr>
    <a:lvl4pPr marL="1371600"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4pPr>
    <a:lvl5pPr marL="1828800"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2</a:t>
            </a:fld>
            <a:endParaRPr lang="de-DE" sz="1200"/>
          </a:p>
        </p:txBody>
      </p:sp>
    </p:spTree>
    <p:extLst>
      <p:ext uri="{BB962C8B-B14F-4D97-AF65-F5344CB8AC3E}">
        <p14:creationId xmlns:p14="http://schemas.microsoft.com/office/powerpoint/2010/main" val="2526295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6750F4CF-5BDB-41E1-AB1C-F55EEBAEA893}" type="slidenum">
              <a:rPr lang="en-US" sz="1200"/>
              <a:pPr/>
              <a:t>18</a:t>
            </a:fld>
            <a:endParaRPr lang="en-US" sz="1200"/>
          </a:p>
        </p:txBody>
      </p:sp>
    </p:spTree>
    <p:extLst>
      <p:ext uri="{BB962C8B-B14F-4D97-AF65-F5344CB8AC3E}">
        <p14:creationId xmlns:p14="http://schemas.microsoft.com/office/powerpoint/2010/main" val="2829106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6750F4CF-5BDB-41E1-AB1C-F55EEBAEA893}" type="slidenum">
              <a:rPr lang="en-US" sz="1200"/>
              <a:pPr/>
              <a:t>19</a:t>
            </a:fld>
            <a:endParaRPr lang="en-US" sz="1200"/>
          </a:p>
        </p:txBody>
      </p:sp>
    </p:spTree>
    <p:extLst>
      <p:ext uri="{BB962C8B-B14F-4D97-AF65-F5344CB8AC3E}">
        <p14:creationId xmlns:p14="http://schemas.microsoft.com/office/powerpoint/2010/main" val="3989411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457132"/>
            <a:endParaRPr lang="en-US" dirty="0" smtClean="0">
              <a:latin typeface="Arial" pitchFamily="34" charset="0"/>
              <a:ea typeface="Geneva"/>
              <a:cs typeface="Geneva"/>
            </a:endParaRPr>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DAF8B1D4-554D-4EBF-A803-745D87EAB8EB}" type="slidenum">
              <a:rPr lang="en-US" sz="1200"/>
              <a:pPr/>
              <a:t>20</a:t>
            </a:fld>
            <a:endParaRPr lang="en-US" sz="1200"/>
          </a:p>
        </p:txBody>
      </p:sp>
    </p:spTree>
    <p:extLst>
      <p:ext uri="{BB962C8B-B14F-4D97-AF65-F5344CB8AC3E}">
        <p14:creationId xmlns:p14="http://schemas.microsoft.com/office/powerpoint/2010/main" val="1865044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97B013C-3878-4EFC-9BC6-17A5A9764347}" type="slidenum">
              <a:rPr lang="en-US" sz="1200"/>
              <a:pPr/>
              <a:t>21</a:t>
            </a:fld>
            <a:endParaRPr lang="en-US" sz="1200"/>
          </a:p>
        </p:txBody>
      </p:sp>
    </p:spTree>
    <p:extLst>
      <p:ext uri="{BB962C8B-B14F-4D97-AF65-F5344CB8AC3E}">
        <p14:creationId xmlns:p14="http://schemas.microsoft.com/office/powerpoint/2010/main" val="2945720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A1156613-3022-4E5A-A429-FF799ADCE495}" type="slidenum">
              <a:rPr lang="en-US" sz="1200"/>
              <a:pPr/>
              <a:t>22</a:t>
            </a:fld>
            <a:endParaRPr lang="en-US" sz="1200"/>
          </a:p>
        </p:txBody>
      </p:sp>
    </p:spTree>
    <p:extLst>
      <p:ext uri="{BB962C8B-B14F-4D97-AF65-F5344CB8AC3E}">
        <p14:creationId xmlns:p14="http://schemas.microsoft.com/office/powerpoint/2010/main" val="1070469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697BA4AD-5F2F-4F55-9650-2577D82EE77B}" type="slidenum">
              <a:rPr lang="en-US" sz="1200"/>
              <a:pPr/>
              <a:t>23</a:t>
            </a:fld>
            <a:endParaRPr lang="en-US" sz="1200"/>
          </a:p>
        </p:txBody>
      </p:sp>
    </p:spTree>
    <p:extLst>
      <p:ext uri="{BB962C8B-B14F-4D97-AF65-F5344CB8AC3E}">
        <p14:creationId xmlns:p14="http://schemas.microsoft.com/office/powerpoint/2010/main" val="422708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8</a:t>
            </a:fld>
            <a:endParaRPr lang="de-DE" sz="1200"/>
          </a:p>
        </p:txBody>
      </p:sp>
    </p:spTree>
    <p:extLst>
      <p:ext uri="{BB962C8B-B14F-4D97-AF65-F5344CB8AC3E}">
        <p14:creationId xmlns:p14="http://schemas.microsoft.com/office/powerpoint/2010/main" val="2367169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 SO SURE ABOUT THIS ONE, CHECK WITH SANDRA</a:t>
            </a:r>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9</a:t>
            </a:fld>
            <a:endParaRPr lang="de-DE"/>
          </a:p>
        </p:txBody>
      </p:sp>
    </p:spTree>
    <p:extLst>
      <p:ext uri="{BB962C8B-B14F-4D97-AF65-F5344CB8AC3E}">
        <p14:creationId xmlns:p14="http://schemas.microsoft.com/office/powerpoint/2010/main" val="3175049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now going to work with the main large cluster</a:t>
            </a:r>
            <a:r>
              <a:rPr lang="en-US" baseline="0" dirty="0" smtClean="0"/>
              <a:t> and ignore the orphan interactions around the periphery</a:t>
            </a:r>
            <a:r>
              <a:rPr lang="en-US" dirty="0" smtClean="0"/>
              <a:t>. </a:t>
            </a:r>
          </a:p>
          <a:p>
            <a:endParaRPr lang="en-US" dirty="0" smtClean="0"/>
          </a:p>
          <a:p>
            <a:r>
              <a:rPr lang="en-US" dirty="0" smtClean="0"/>
              <a:t>If you have installed </a:t>
            </a:r>
            <a:r>
              <a:rPr lang="en-US" dirty="0" err="1" smtClean="0"/>
              <a:t>cluster</a:t>
            </a:r>
            <a:r>
              <a:rPr lang="en-US" baseline="0" dirty="0" err="1" smtClean="0"/>
              <a:t>Maker</a:t>
            </a:r>
            <a:r>
              <a:rPr lang="en-US" baseline="0" dirty="0" smtClean="0"/>
              <a:t>, then in the Plugins menu, there will be an option called “Cluster”. We are going to use a clustering algorithm called “Community Cluster”.</a:t>
            </a:r>
          </a:p>
          <a:p>
            <a:r>
              <a:rPr lang="en-US" baseline="0" dirty="0" smtClean="0"/>
              <a:t>Select the central large</a:t>
            </a:r>
          </a:p>
          <a:p>
            <a:r>
              <a:rPr lang="en-US" baseline="0" dirty="0" smtClean="0"/>
              <a:t>Go to Plugins </a:t>
            </a:r>
            <a:r>
              <a:rPr lang="en-US" baseline="0" dirty="0" smtClean="0">
                <a:sym typeface="Wingdings"/>
              </a:rPr>
              <a:t> Cluster  Community cluster (</a:t>
            </a:r>
            <a:r>
              <a:rPr lang="en-US" baseline="0" dirty="0" err="1" smtClean="0">
                <a:sym typeface="Wingdings"/>
              </a:rPr>
              <a:t>GLay</a:t>
            </a:r>
            <a:r>
              <a:rPr lang="en-US" baseline="0" dirty="0" smtClean="0">
                <a:sym typeface="Wingdings"/>
              </a:rPr>
              <a:t>).</a:t>
            </a:r>
          </a:p>
          <a:p>
            <a:endParaRPr lang="en-US" baseline="0" dirty="0" smtClean="0">
              <a:sym typeface="Wingdings"/>
            </a:endParaRPr>
          </a:p>
        </p:txBody>
      </p:sp>
      <p:sp>
        <p:nvSpPr>
          <p:cNvPr id="4" name="Slide Number Placeholder 3"/>
          <p:cNvSpPr>
            <a:spLocks noGrp="1"/>
          </p:cNvSpPr>
          <p:nvPr>
            <p:ph type="sldNum" sz="quarter" idx="10"/>
          </p:nvPr>
        </p:nvSpPr>
        <p:spPr/>
        <p:txBody>
          <a:bodyPr/>
          <a:lstStyle/>
          <a:p>
            <a:fld id="{CD3A92FB-AA4F-8D40-BCF8-C82DDC5932FD}" type="slidenum">
              <a:rPr lang="en-US" smtClean="0"/>
              <a:t>11</a:t>
            </a:fld>
            <a:endParaRPr lang="en-US"/>
          </a:p>
        </p:txBody>
      </p:sp>
    </p:spTree>
    <p:extLst>
      <p:ext uri="{BB962C8B-B14F-4D97-AF65-F5344CB8AC3E}">
        <p14:creationId xmlns:p14="http://schemas.microsoft.com/office/powerpoint/2010/main" val="825169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window will now appear,</a:t>
            </a:r>
            <a:r>
              <a:rPr lang="en-US" baseline="0" dirty="0" smtClean="0"/>
              <a:t> presenting the options for Community Cluster.</a:t>
            </a:r>
            <a:r>
              <a:rPr lang="en-US" dirty="0" smtClean="0"/>
              <a:t> We are going to accept the default options.</a:t>
            </a:r>
            <a:r>
              <a:rPr lang="en-US" baseline="0" dirty="0" smtClean="0"/>
              <a:t> Click the </a:t>
            </a:r>
            <a:r>
              <a:rPr lang="en-US" dirty="0" smtClean="0"/>
              <a:t>“Create Clusters” button.</a:t>
            </a:r>
            <a:endParaRPr lang="en-US" dirty="0"/>
          </a:p>
        </p:txBody>
      </p:sp>
      <p:sp>
        <p:nvSpPr>
          <p:cNvPr id="4" name="Slide Number Placeholder 3"/>
          <p:cNvSpPr>
            <a:spLocks noGrp="1"/>
          </p:cNvSpPr>
          <p:nvPr>
            <p:ph type="sldNum" sz="quarter" idx="10"/>
          </p:nvPr>
        </p:nvSpPr>
        <p:spPr/>
        <p:txBody>
          <a:bodyPr/>
          <a:lstStyle/>
          <a:p>
            <a:fld id="{CD3A92FB-AA4F-8D40-BCF8-C82DDC5932FD}" type="slidenum">
              <a:rPr lang="en-US" smtClean="0"/>
              <a:t>12</a:t>
            </a:fld>
            <a:endParaRPr lang="en-US"/>
          </a:p>
        </p:txBody>
      </p:sp>
    </p:spTree>
    <p:extLst>
      <p:ext uri="{BB962C8B-B14F-4D97-AF65-F5344CB8AC3E}">
        <p14:creationId xmlns:p14="http://schemas.microsoft.com/office/powerpoint/2010/main" val="1368051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Community Cluster is</a:t>
            </a:r>
            <a:r>
              <a:rPr lang="en-US" baseline="0" dirty="0" smtClean="0"/>
              <a:t> finished, it reports to us what it has found. Note that unlike some other clustering algorithms, we don’t have to tell Community Cluster how many clusters to find. Instead Community Cluster will report to use how many clusters it thinks there are.</a:t>
            </a:r>
            <a:endParaRPr lang="en-US" dirty="0"/>
          </a:p>
        </p:txBody>
      </p:sp>
      <p:sp>
        <p:nvSpPr>
          <p:cNvPr id="4" name="Slide Number Placeholder 3"/>
          <p:cNvSpPr>
            <a:spLocks noGrp="1"/>
          </p:cNvSpPr>
          <p:nvPr>
            <p:ph type="sldNum" sz="quarter" idx="10"/>
          </p:nvPr>
        </p:nvSpPr>
        <p:spPr/>
        <p:txBody>
          <a:bodyPr/>
          <a:lstStyle/>
          <a:p>
            <a:fld id="{CD3A92FB-AA4F-8D40-BCF8-C82DDC5932FD}" type="slidenum">
              <a:rPr lang="en-US" smtClean="0"/>
              <a:t>13</a:t>
            </a:fld>
            <a:endParaRPr lang="en-US"/>
          </a:p>
        </p:txBody>
      </p:sp>
    </p:spTree>
    <p:extLst>
      <p:ext uri="{BB962C8B-B14F-4D97-AF65-F5344CB8AC3E}">
        <p14:creationId xmlns:p14="http://schemas.microsoft.com/office/powerpoint/2010/main" val="3138630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Visualize Clusters button</a:t>
            </a:r>
            <a:r>
              <a:rPr lang="en-US" baseline="0" dirty="0" smtClean="0"/>
              <a:t> was previously grayed out. Now the clusters have been identified, the “Visualize Clusters” button is active. Click it to display the clusters the algorithm has found.</a:t>
            </a:r>
            <a:endParaRPr lang="en-US" dirty="0"/>
          </a:p>
        </p:txBody>
      </p:sp>
      <p:sp>
        <p:nvSpPr>
          <p:cNvPr id="4" name="Slide Number Placeholder 3"/>
          <p:cNvSpPr>
            <a:spLocks noGrp="1"/>
          </p:cNvSpPr>
          <p:nvPr>
            <p:ph type="sldNum" sz="quarter" idx="10"/>
          </p:nvPr>
        </p:nvSpPr>
        <p:spPr/>
        <p:txBody>
          <a:bodyPr/>
          <a:lstStyle/>
          <a:p>
            <a:fld id="{CD3A92FB-AA4F-8D40-BCF8-C82DDC5932FD}" type="slidenum">
              <a:rPr lang="en-US" smtClean="0"/>
              <a:t>14</a:t>
            </a:fld>
            <a:endParaRPr lang="en-US"/>
          </a:p>
        </p:txBody>
      </p:sp>
    </p:spTree>
    <p:extLst>
      <p:ext uri="{BB962C8B-B14F-4D97-AF65-F5344CB8AC3E}">
        <p14:creationId xmlns:p14="http://schemas.microsoft.com/office/powerpoint/2010/main" val="2499452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16</a:t>
            </a:fld>
            <a:endParaRPr lang="de-DE" sz="1200"/>
          </a:p>
        </p:txBody>
      </p:sp>
    </p:spTree>
    <p:extLst>
      <p:ext uri="{BB962C8B-B14F-4D97-AF65-F5344CB8AC3E}">
        <p14:creationId xmlns:p14="http://schemas.microsoft.com/office/powerpoint/2010/main" val="1399576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smtClean="0">
              <a:latin typeface="Arial" pitchFamily="34" charset="0"/>
              <a:ea typeface="Geneva"/>
              <a:cs typeface="Geneva"/>
            </a:endParaRPr>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3B97033B-B83D-4F2A-8389-3018F8AA5BD1}" type="slidenum">
              <a:rPr lang="de-DE" sz="1200"/>
              <a:pPr/>
              <a:t>17</a:t>
            </a:fld>
            <a:endParaRPr lang="de-DE" sz="1200"/>
          </a:p>
        </p:txBody>
      </p:sp>
    </p:spTree>
    <p:extLst>
      <p:ext uri="{BB962C8B-B14F-4D97-AF65-F5344CB8AC3E}">
        <p14:creationId xmlns:p14="http://schemas.microsoft.com/office/powerpoint/2010/main" val="2540492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7798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3" descr="D:\07 Clients\001 EMBL\001 11002 Template Issues\02 Templates processed\Logo Title Slide 0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548063" cy="59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92763" y="5416550"/>
            <a:ext cx="2852737" cy="900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9"/>
          <p:cNvSpPr txBox="1">
            <a:spLocks noChangeArrowheads="1"/>
          </p:cNvSpPr>
          <p:nvPr userDrawn="1"/>
        </p:nvSpPr>
        <p:spPr bwMode="auto">
          <a:xfrm>
            <a:off x="6011863" y="5630863"/>
            <a:ext cx="162083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GB"/>
              <a:t>EMBL-EBI</a:t>
            </a:r>
          </a:p>
        </p:txBody>
      </p:sp>
      <p:sp>
        <p:nvSpPr>
          <p:cNvPr id="3079" name="Rectangle 7"/>
          <p:cNvSpPr>
            <a:spLocks noGrp="1" noChangeArrowheads="1"/>
          </p:cNvSpPr>
          <p:nvPr>
            <p:ph type="subTitle" idx="1"/>
          </p:nvPr>
        </p:nvSpPr>
        <p:spPr>
          <a:xfrm>
            <a:off x="549275" y="2971800"/>
            <a:ext cx="6400800" cy="304800"/>
          </a:xfrm>
        </p:spPr>
        <p:txBody>
          <a:bodyPr/>
          <a:lstStyle>
            <a:lvl1pPr marL="0" indent="0">
              <a:buFontTx/>
              <a:buNone/>
              <a:defRPr>
                <a:solidFill>
                  <a:schemeClr val="tx1"/>
                </a:solidFill>
              </a:defRPr>
            </a:lvl1pPr>
          </a:lstStyle>
          <a:p>
            <a:r>
              <a:rPr lang="en-US" smtClean="0"/>
              <a:t>Click to edit Master subtitle style</a:t>
            </a:r>
            <a:endParaRPr lang="en-US"/>
          </a:p>
        </p:txBody>
      </p:sp>
      <p:sp>
        <p:nvSpPr>
          <p:cNvPr id="3074" name="Rectangle 2"/>
          <p:cNvSpPr>
            <a:spLocks noGrp="1" noChangeArrowheads="1"/>
          </p:cNvSpPr>
          <p:nvPr>
            <p:ph type="ctrTitle"/>
          </p:nvPr>
        </p:nvSpPr>
        <p:spPr>
          <a:xfrm>
            <a:off x="533400" y="2284413"/>
            <a:ext cx="7772400" cy="685800"/>
          </a:xfrm>
        </p:spPr>
        <p:txBody>
          <a:bodyPr/>
          <a:lstStyle>
            <a:lvl1pPr>
              <a:defRPr>
                <a:solidFill>
                  <a:schemeClr val="tx1"/>
                </a:solidFill>
              </a:defRPr>
            </a:lvl1pPr>
          </a:lstStyle>
          <a:p>
            <a:r>
              <a:rPr lang="en-US" dirty="0" smtClean="0"/>
              <a:t>Click to edit Master title style</a:t>
            </a:r>
            <a:endParaRPr lang="de-DE" dirty="0"/>
          </a:p>
        </p:txBody>
      </p:sp>
      <p:sp>
        <p:nvSpPr>
          <p:cNvPr id="7" name="Rectangle 3"/>
          <p:cNvSpPr>
            <a:spLocks noGrp="1" noChangeArrowheads="1"/>
          </p:cNvSpPr>
          <p:nvPr>
            <p:ph type="dt" sz="half" idx="10"/>
          </p:nvPr>
        </p:nvSpPr>
        <p:spPr>
          <a:xfrm>
            <a:off x="533400" y="150813"/>
            <a:ext cx="1603375" cy="304800"/>
          </a:xfrm>
          <a:prstGeom prst="rect">
            <a:avLst/>
          </a:prstGeom>
        </p:spPr>
        <p:txBody>
          <a:bodyPr/>
          <a:lstStyle>
            <a:lvl1pPr>
              <a:defRPr sz="1000" smtClean="0">
                <a:solidFill>
                  <a:schemeClr val="bg1"/>
                </a:solidFill>
              </a:defRPr>
            </a:lvl1pPr>
          </a:lstStyle>
          <a:p>
            <a:pPr>
              <a:defRPr/>
            </a:pPr>
            <a:fld id="{959FF832-559A-4DB6-8EC6-59851688EC95}" type="datetime1">
              <a:rPr lang="en-GB"/>
              <a:pPr>
                <a:defRPr/>
              </a:pPr>
              <a:t>25/07/2016</a:t>
            </a:fld>
            <a:endParaRPr lang="de-DE"/>
          </a:p>
        </p:txBody>
      </p:sp>
    </p:spTree>
    <p:extLst>
      <p:ext uri="{BB962C8B-B14F-4D97-AF65-F5344CB8AC3E}">
        <p14:creationId xmlns:p14="http://schemas.microsoft.com/office/powerpoint/2010/main" val="142635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4031942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0_Title Slide">
    <p:bg>
      <p:bgPr>
        <a:solidFill>
          <a:srgbClr val="E6E6E6"/>
        </a:solidFill>
        <a:effectLst/>
      </p:bgPr>
    </p:bg>
    <p:spTree>
      <p:nvGrpSpPr>
        <p:cNvPr id="1" name=""/>
        <p:cNvGrpSpPr/>
        <p:nvPr/>
      </p:nvGrpSpPr>
      <p:grpSpPr>
        <a:xfrm>
          <a:off x="0" y="0"/>
          <a:ext cx="0" cy="0"/>
          <a:chOff x="0" y="0"/>
          <a:chExt cx="0" cy="0"/>
        </a:xfrm>
      </p:grpSpPr>
      <p:pic>
        <p:nvPicPr>
          <p:cNvPr id="4" name="Picture 3" descr="EMBL_EBI_Network_background2.t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5545" cy="6869545"/>
          </a:xfrm>
          <a:prstGeom prst="rect">
            <a:avLst/>
          </a:prstGeom>
        </p:spPr>
      </p:pic>
      <p:pic>
        <p:nvPicPr>
          <p:cNvPr id="6" name="Picture 2" descr="EMBL_EBI_RGB_InversedUpdate.pn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364413" y="6310313"/>
            <a:ext cx="1458912" cy="452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GB" smtClean="0"/>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GB" smtClean="0"/>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GB" smtClean="0"/>
              <a:t>Click to edit Master text styles</a:t>
            </a:r>
          </a:p>
        </p:txBody>
      </p:sp>
    </p:spTree>
    <p:extLst>
      <p:ext uri="{BB962C8B-B14F-4D97-AF65-F5344CB8AC3E}">
        <p14:creationId xmlns:p14="http://schemas.microsoft.com/office/powerpoint/2010/main" val="133707359"/>
      </p:ext>
    </p:extLst>
  </p:cSld>
  <p:clrMapOvr>
    <a:masterClrMapping/>
  </p:clrMapOvr>
  <p:transition>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GB" dirty="0" smtClean="0"/>
          </a:p>
        </p:txBody>
      </p:sp>
      <p:sp>
        <p:nvSpPr>
          <p:cNvPr id="1027" name="Text Placeholder 2"/>
          <p:cNvSpPr>
            <a:spLocks noGrp="1"/>
          </p:cNvSpPr>
          <p:nvPr>
            <p:ph type="body" idx="1"/>
          </p:nvPr>
        </p:nvSpPr>
        <p:spPr bwMode="auto">
          <a:xfrm>
            <a:off x="462378" y="1520488"/>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
        <p:nvSpPr>
          <p:cNvPr id="1029" name="TextBox 7"/>
          <p:cNvSpPr txBox="1">
            <a:spLocks noChangeArrowheads="1"/>
          </p:cNvSpPr>
          <p:nvPr userDrawn="1"/>
        </p:nvSpPr>
        <p:spPr bwMode="auto">
          <a:xfrm>
            <a:off x="7285820" y="6330416"/>
            <a:ext cx="12620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GB" sz="1800" dirty="0"/>
              <a:t>EMBL-EBI</a:t>
            </a:r>
          </a:p>
        </p:txBody>
      </p:sp>
      <p:pic>
        <p:nvPicPr>
          <p:cNvPr id="2" name="Picture 1"/>
          <p:cNvPicPr>
            <a:picLocks noChangeAspect="1"/>
          </p:cNvPicPr>
          <p:nvPr userDrawn="1"/>
        </p:nvPicPr>
        <p:blipFill>
          <a:blip r:embed="rId6"/>
          <a:stretch>
            <a:fillRect/>
          </a:stretch>
        </p:blipFill>
        <p:spPr>
          <a:xfrm>
            <a:off x="8512188" y="6249800"/>
            <a:ext cx="512591" cy="531118"/>
          </a:xfrm>
          <a:prstGeom prst="rect">
            <a:avLst/>
          </a:prstGeom>
        </p:spPr>
      </p:pic>
    </p:spTree>
  </p:cSld>
  <p:clrMap bg1="lt1" tx1="dk1" bg2="lt2" tx2="dk2" accent1="accent1" accent2="accent2" accent3="accent3" accent4="accent4" accent5="accent5" accent6="accent6" hlink="hlink" folHlink="folHlink"/>
  <p:sldLayoutIdLst>
    <p:sldLayoutId id="2147483784" r:id="rId1"/>
    <p:sldLayoutId id="2147483788" r:id="rId2"/>
    <p:sldLayoutId id="2147483790" r:id="rId3"/>
    <p:sldLayoutId id="2147483792" r:id="rId4"/>
  </p:sldLayoutIdLst>
  <p:timing>
    <p:tnLst>
      <p:par>
        <p:cTn id="1" dur="indefinite" restart="never" nodeType="tmRoot"/>
      </p:par>
    </p:tnLst>
  </p:timing>
  <p:hf hdr="0" ft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www.cgl.ucsf.edu/cytoscape/cluster/clusterMaker.html#mcode" TargetMode="External"/><Relationship Id="rId2" Type="http://schemas.openxmlformats.org/officeDocument/2006/relationships/hyperlink" Target="http://www.youtube.com/watch?v=7wA4ZEoFGl8"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geneontology.or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hyperlink" Target="http://www.ebi.ac.uk/~pporras/teaching_materials/networks_pathways_2014/"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ctrTitle"/>
          </p:nvPr>
        </p:nvSpPr>
        <p:spPr>
          <a:xfrm>
            <a:off x="533401" y="1040419"/>
            <a:ext cx="7772400" cy="685718"/>
          </a:xfrm>
        </p:spPr>
        <p:txBody>
          <a:bodyPr rtlCol="0">
            <a:noAutofit/>
          </a:bodyPr>
          <a:lstStyle/>
          <a:p>
            <a:pPr algn="r" fontAlgn="auto">
              <a:spcAft>
                <a:spcPts val="0"/>
              </a:spcAft>
              <a:defRPr/>
            </a:pPr>
            <a:r>
              <a:rPr lang="de-DE" sz="3600" dirty="0" smtClean="0">
                <a:latin typeface="HelveticaNeueLT Pro 45 Lt" pitchFamily="34" charset="0"/>
                <a:cs typeface="Arial" pitchFamily="34" charset="0"/>
              </a:rPr>
              <a:t>Building and analyzing networks with Cytoscape and PSICQUIC</a:t>
            </a:r>
          </a:p>
        </p:txBody>
      </p:sp>
      <p:pic>
        <p:nvPicPr>
          <p:cNvPr id="6" name="Picture 5"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780928"/>
            <a:ext cx="1368152" cy="136815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http://www.cytoscape.org/images/cytoscape_logo_le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924944"/>
            <a:ext cx="2683132" cy="26831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933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992566" cy="1077218"/>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Network topological analysis: </a:t>
            </a:r>
            <a:r>
              <a:rPr lang="en-GB" dirty="0" smtClean="0"/>
              <a:t>clustering methods</a:t>
            </a:r>
            <a:endParaRPr lang="en-GB" dirty="0"/>
          </a:p>
        </p:txBody>
      </p:sp>
      <p:sp>
        <p:nvSpPr>
          <p:cNvPr id="9" name="Rectangle 8"/>
          <p:cNvSpPr/>
          <p:nvPr/>
        </p:nvSpPr>
        <p:spPr>
          <a:xfrm>
            <a:off x="323850" y="1544300"/>
            <a:ext cx="8424936" cy="4909036"/>
          </a:xfrm>
          <a:prstGeom prst="rect">
            <a:avLst/>
          </a:prstGeom>
        </p:spPr>
        <p:txBody>
          <a:bodyPr wrap="square">
            <a:spAutoFit/>
          </a:bodyPr>
          <a:lstStyle/>
          <a:p>
            <a:pPr marL="342900" indent="-342900">
              <a:spcAft>
                <a:spcPts val="600"/>
              </a:spcAft>
              <a:buFont typeface="Arial" panose="020B0604020202020204" pitchFamily="34" charset="0"/>
              <a:buChar char="•"/>
            </a:pPr>
            <a:r>
              <a:rPr lang="en-GB" sz="1800" b="1" dirty="0" err="1" smtClean="0"/>
              <a:t>Glay</a:t>
            </a:r>
            <a:r>
              <a:rPr lang="en-GB" sz="1800" b="1" dirty="0" smtClean="0"/>
              <a:t> community clustering</a:t>
            </a:r>
          </a:p>
          <a:p>
            <a:pPr marL="800100" lvl="1" indent="-342900">
              <a:spcAft>
                <a:spcPts val="600"/>
              </a:spcAft>
              <a:buFont typeface="Courier New" panose="02070309020205020404" pitchFamily="49" charset="0"/>
              <a:buChar char="o"/>
            </a:pPr>
            <a:r>
              <a:rPr lang="en-GB" sz="1800" dirty="0" smtClean="0"/>
              <a:t>Implementation </a:t>
            </a:r>
            <a:r>
              <a:rPr lang="en-GB" sz="1800" dirty="0"/>
              <a:t>of the Newman-Girvan fast greedy algorithm. </a:t>
            </a:r>
            <a:endParaRPr lang="en-GB" sz="1800" dirty="0" smtClean="0"/>
          </a:p>
          <a:p>
            <a:pPr marL="800100" lvl="1" indent="-342900">
              <a:spcAft>
                <a:spcPts val="600"/>
              </a:spcAft>
              <a:buFont typeface="Courier New" panose="02070309020205020404" pitchFamily="49" charset="0"/>
              <a:buChar char="o"/>
            </a:pPr>
            <a:r>
              <a:rPr lang="en-GB" sz="1800" dirty="0" smtClean="0"/>
              <a:t>The </a:t>
            </a:r>
            <a:r>
              <a:rPr lang="en-GB" sz="1800" dirty="0"/>
              <a:t>algorithm identifies clusters by iteratively removing edges from the network and then checking to see which nodes are still connected</a:t>
            </a:r>
            <a:r>
              <a:rPr lang="en-GB" sz="1800" dirty="0" smtClean="0"/>
              <a:t>.</a:t>
            </a:r>
          </a:p>
          <a:p>
            <a:pPr marL="342900" indent="-342900">
              <a:spcAft>
                <a:spcPts val="600"/>
              </a:spcAft>
              <a:buFont typeface="Arial" panose="020B0604020202020204" pitchFamily="34" charset="0"/>
              <a:buChar char="•"/>
            </a:pPr>
            <a:r>
              <a:rPr lang="en-GB" sz="1800" b="1" dirty="0" smtClean="0"/>
              <a:t>MCODE</a:t>
            </a:r>
          </a:p>
          <a:p>
            <a:pPr marL="800100" lvl="1" indent="-342900">
              <a:spcAft>
                <a:spcPts val="600"/>
              </a:spcAft>
              <a:buFont typeface="Courier New" panose="02070309020205020404" pitchFamily="49" charset="0"/>
              <a:buChar char="o"/>
            </a:pPr>
            <a:r>
              <a:rPr lang="en-GB" sz="1800" dirty="0" smtClean="0"/>
              <a:t>Finds highly </a:t>
            </a:r>
            <a:r>
              <a:rPr lang="en-GB" sz="1800" dirty="0"/>
              <a:t>interconnected regions in a network. The algorithm uses a three-stage process: </a:t>
            </a:r>
          </a:p>
          <a:p>
            <a:pPr marL="1257300" lvl="2" indent="-342900">
              <a:spcAft>
                <a:spcPts val="0"/>
              </a:spcAft>
              <a:buFont typeface="Wingdings" panose="05000000000000000000" pitchFamily="2" charset="2"/>
              <a:buChar char="ü"/>
            </a:pPr>
            <a:r>
              <a:rPr lang="en-GB" sz="1600" dirty="0"/>
              <a:t>W</a:t>
            </a:r>
            <a:r>
              <a:rPr lang="en-GB" sz="1600" dirty="0" smtClean="0"/>
              <a:t>eighting: gives a higher score to those nodes whose neighbours are more interconnected. </a:t>
            </a:r>
            <a:endParaRPr lang="en-GB" sz="1600" dirty="0"/>
          </a:p>
          <a:p>
            <a:pPr marL="1257300" lvl="2" indent="-342900">
              <a:spcAft>
                <a:spcPts val="0"/>
              </a:spcAft>
              <a:buFont typeface="Wingdings" panose="05000000000000000000" pitchFamily="2" charset="2"/>
              <a:buChar char="ü"/>
            </a:pPr>
            <a:r>
              <a:rPr lang="en-GB" sz="1600" dirty="0"/>
              <a:t>Molecular complex </a:t>
            </a:r>
            <a:r>
              <a:rPr lang="en-GB" sz="1600" dirty="0" smtClean="0"/>
              <a:t>prediction: starting </a:t>
            </a:r>
            <a:r>
              <a:rPr lang="en-GB" sz="1600" dirty="0"/>
              <a:t>with the highest-weighted </a:t>
            </a:r>
            <a:r>
              <a:rPr lang="en-GB" sz="1600" dirty="0" smtClean="0"/>
              <a:t>node (seed), </a:t>
            </a:r>
            <a:r>
              <a:rPr lang="en-GB" sz="1600" dirty="0"/>
              <a:t>recursively move </a:t>
            </a:r>
            <a:r>
              <a:rPr lang="en-GB" sz="1600" dirty="0" smtClean="0"/>
              <a:t>out, </a:t>
            </a:r>
            <a:r>
              <a:rPr lang="en-GB" sz="1600" dirty="0"/>
              <a:t>adding nodes to the complex that are above a given threshold.</a:t>
            </a:r>
          </a:p>
          <a:p>
            <a:pPr marL="1257300" lvl="2" indent="-342900">
              <a:spcAft>
                <a:spcPts val="0"/>
              </a:spcAft>
              <a:buFont typeface="Wingdings" panose="05000000000000000000" pitchFamily="2" charset="2"/>
              <a:buChar char="ü"/>
            </a:pPr>
            <a:r>
              <a:rPr lang="en-GB" sz="1600" dirty="0"/>
              <a:t>Post-processing, which applies filters to improve the cluster </a:t>
            </a:r>
            <a:r>
              <a:rPr lang="en-GB" sz="1600" dirty="0" smtClean="0"/>
              <a:t>quality (haircut and fluff).</a:t>
            </a:r>
          </a:p>
          <a:p>
            <a:pPr marL="1257300" lvl="2" indent="-342900">
              <a:spcAft>
                <a:spcPts val="0"/>
              </a:spcAft>
              <a:buFont typeface="Wingdings" panose="05000000000000000000" pitchFamily="2" charset="2"/>
              <a:buChar char="ü"/>
            </a:pPr>
            <a:r>
              <a:rPr lang="en-GB" sz="1600" dirty="0"/>
              <a:t>Check </a:t>
            </a:r>
            <a:r>
              <a:rPr lang="en-GB" sz="1600" dirty="0">
                <a:hlinkClick r:id="rId2"/>
              </a:rPr>
              <a:t>http://</a:t>
            </a:r>
            <a:r>
              <a:rPr lang="en-GB" sz="1600" dirty="0" smtClean="0">
                <a:hlinkClick r:id="rId2"/>
              </a:rPr>
              <a:t>www.youtube.com/watch?v=7wA4ZEoFGl8</a:t>
            </a:r>
            <a:r>
              <a:rPr lang="en-GB" sz="1600" dirty="0"/>
              <a:t> and </a:t>
            </a:r>
            <a:r>
              <a:rPr lang="en-GB" sz="1600" dirty="0">
                <a:hlinkClick r:id="rId3"/>
              </a:rPr>
              <a:t>http://</a:t>
            </a:r>
            <a:r>
              <a:rPr lang="en-GB" sz="1600" dirty="0" smtClean="0">
                <a:hlinkClick r:id="rId3"/>
              </a:rPr>
              <a:t>www.cgl.ucsf.edu/cytoscape/cluster/clusterMaker.html#mcode</a:t>
            </a:r>
            <a:r>
              <a:rPr lang="en-GB" sz="1600" dirty="0" smtClean="0"/>
              <a:t>. </a:t>
            </a:r>
            <a:endParaRPr lang="en-GB" sz="1600" dirty="0"/>
          </a:p>
          <a:p>
            <a:pPr marL="800100" lvl="1" indent="-342900">
              <a:spcAft>
                <a:spcPts val="600"/>
              </a:spcAft>
              <a:buFont typeface="Arial" panose="020B0604020202020204" pitchFamily="34" charset="0"/>
              <a:buChar char="•"/>
            </a:pPr>
            <a:endParaRPr lang="en-GB" sz="1800" dirty="0"/>
          </a:p>
        </p:txBody>
      </p:sp>
    </p:spTree>
    <p:extLst>
      <p:ext uri="{BB962C8B-B14F-4D97-AF65-F5344CB8AC3E}">
        <p14:creationId xmlns:p14="http://schemas.microsoft.com/office/powerpoint/2010/main" val="272895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75656" y="793132"/>
            <a:ext cx="6883077" cy="5479066"/>
          </a:xfrm>
          <a:prstGeom prst="rect">
            <a:avLst/>
          </a:prstGeom>
        </p:spPr>
      </p:pic>
      <p:sp>
        <p:nvSpPr>
          <p:cNvPr id="5" name="TextBox 4"/>
          <p:cNvSpPr txBox="1"/>
          <p:nvPr/>
        </p:nvSpPr>
        <p:spPr>
          <a:xfrm>
            <a:off x="199673" y="6237312"/>
            <a:ext cx="8003232" cy="461665"/>
          </a:xfrm>
          <a:prstGeom prst="rect">
            <a:avLst/>
          </a:prstGeom>
          <a:noFill/>
          <a:ln>
            <a:noFill/>
          </a:ln>
        </p:spPr>
        <p:txBody>
          <a:bodyPr wrap="square">
            <a:spAutoFit/>
          </a:bodyPr>
          <a:lstStyle>
            <a:defPPr>
              <a:defRPr lang="de-DE"/>
            </a:defPPr>
            <a:lvl1pPr>
              <a:defRPr>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smtClean="0"/>
              <a:t>Apps </a:t>
            </a:r>
            <a:r>
              <a:rPr lang="en-US" dirty="0">
                <a:sym typeface="Wingdings"/>
              </a:rPr>
              <a:t> </a:t>
            </a:r>
            <a:r>
              <a:rPr lang="en-US" dirty="0" err="1" smtClean="0">
                <a:sym typeface="Wingdings"/>
              </a:rPr>
              <a:t>clusterMaker</a:t>
            </a:r>
            <a:r>
              <a:rPr lang="en-US" dirty="0" smtClean="0">
                <a:sym typeface="Wingdings"/>
              </a:rPr>
              <a:t> </a:t>
            </a:r>
            <a:r>
              <a:rPr lang="en-US" dirty="0">
                <a:sym typeface="Wingdings"/>
              </a:rPr>
              <a:t> Community cluster (</a:t>
            </a:r>
            <a:r>
              <a:rPr lang="en-US" dirty="0" err="1">
                <a:sym typeface="Wingdings"/>
              </a:rPr>
              <a:t>GLay</a:t>
            </a:r>
            <a:r>
              <a:rPr lang="en-US" dirty="0">
                <a:sym typeface="Wingdings"/>
              </a:rPr>
              <a:t>)</a:t>
            </a:r>
            <a:endParaRPr lang="en-US" dirty="0"/>
          </a:p>
        </p:txBody>
      </p:sp>
      <p:sp>
        <p:nvSpPr>
          <p:cNvPr id="6" name="Oval 5"/>
          <p:cNvSpPr/>
          <p:nvPr/>
        </p:nvSpPr>
        <p:spPr>
          <a:xfrm>
            <a:off x="4788024" y="3532665"/>
            <a:ext cx="1440160" cy="28803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err="1" smtClean="0"/>
              <a:t>clusterMaker</a:t>
            </a:r>
            <a:r>
              <a:rPr lang="en-GB" dirty="0" smtClean="0"/>
              <a:t>: selecting the algorithm</a:t>
            </a:r>
            <a:endParaRPr lang="en-GB" dirty="0"/>
          </a:p>
        </p:txBody>
      </p:sp>
      <p:cxnSp>
        <p:nvCxnSpPr>
          <p:cNvPr id="8" name="Straight Arrow Connector 7"/>
          <p:cNvCxnSpPr/>
          <p:nvPr/>
        </p:nvCxnSpPr>
        <p:spPr>
          <a:xfrm flipV="1">
            <a:off x="2483768" y="1861897"/>
            <a:ext cx="520700" cy="346075"/>
          </a:xfrm>
          <a:prstGeom prst="straightConnector1">
            <a:avLst/>
          </a:prstGeom>
          <a:ln w="635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483768" y="1240202"/>
            <a:ext cx="520700" cy="347663"/>
          </a:xfrm>
          <a:prstGeom prst="straightConnector1">
            <a:avLst/>
          </a:prstGeom>
          <a:ln w="63500">
            <a:solidFill>
              <a:srgbClr val="00B0F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07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74714" y="1556792"/>
            <a:ext cx="4257686" cy="3943697"/>
          </a:xfrm>
          <a:prstGeom prst="rect">
            <a:avLst/>
          </a:prstGeom>
        </p:spPr>
      </p:pic>
      <p:sp>
        <p:nvSpPr>
          <p:cNvPr id="5" name="Oval 4"/>
          <p:cNvSpPr/>
          <p:nvPr/>
        </p:nvSpPr>
        <p:spPr>
          <a:xfrm>
            <a:off x="3781354" y="4896746"/>
            <a:ext cx="809324" cy="55222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clusterMaker2: creating the clusters</a:t>
            </a:r>
            <a:endParaRPr lang="en-GB" dirty="0"/>
          </a:p>
        </p:txBody>
      </p:sp>
    </p:spTree>
    <p:extLst>
      <p:ext uri="{BB962C8B-B14F-4D97-AF65-F5344CB8AC3E}">
        <p14:creationId xmlns:p14="http://schemas.microsoft.com/office/powerpoint/2010/main" val="33333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clusterMaker2: visualizing the clusters</a:t>
            </a:r>
            <a:endParaRPr lang="en-GB" dirty="0"/>
          </a:p>
        </p:txBody>
      </p:sp>
      <p:pic>
        <p:nvPicPr>
          <p:cNvPr id="2" name="Picture 1"/>
          <p:cNvPicPr>
            <a:picLocks noChangeAspect="1"/>
          </p:cNvPicPr>
          <p:nvPr/>
        </p:nvPicPr>
        <p:blipFill>
          <a:blip r:embed="rId3"/>
          <a:stretch>
            <a:fillRect/>
          </a:stretch>
        </p:blipFill>
        <p:spPr>
          <a:xfrm>
            <a:off x="1259632" y="700088"/>
            <a:ext cx="6709370" cy="5365827"/>
          </a:xfrm>
          <a:prstGeom prst="rect">
            <a:avLst/>
          </a:prstGeom>
        </p:spPr>
      </p:pic>
      <p:sp>
        <p:nvSpPr>
          <p:cNvPr id="6" name="TextBox 5"/>
          <p:cNvSpPr txBox="1"/>
          <p:nvPr/>
        </p:nvSpPr>
        <p:spPr>
          <a:xfrm>
            <a:off x="169218" y="6065915"/>
            <a:ext cx="8003232" cy="830997"/>
          </a:xfrm>
          <a:prstGeom prst="rect">
            <a:avLst/>
          </a:prstGeom>
          <a:noFill/>
          <a:ln>
            <a:noFill/>
          </a:ln>
        </p:spPr>
        <p:txBody>
          <a:bodyPr wrap="square">
            <a:spAutoFit/>
          </a:bodyPr>
          <a:lstStyle>
            <a:defPPr>
              <a:defRPr lang="de-DE"/>
            </a:defPPr>
            <a:lvl1pPr>
              <a:defRPr>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smtClean="0"/>
              <a:t>Apps </a:t>
            </a:r>
            <a:r>
              <a:rPr lang="en-US" dirty="0">
                <a:sym typeface="Wingdings"/>
              </a:rPr>
              <a:t> </a:t>
            </a:r>
            <a:r>
              <a:rPr lang="en-US" dirty="0" err="1" smtClean="0">
                <a:sym typeface="Wingdings"/>
              </a:rPr>
              <a:t>clusterMaker</a:t>
            </a:r>
            <a:r>
              <a:rPr lang="en-US" dirty="0" smtClean="0">
                <a:sym typeface="Wingdings"/>
              </a:rPr>
              <a:t> Visualizations Create New network from Clusters</a:t>
            </a:r>
            <a:endParaRPr lang="en-US" dirty="0"/>
          </a:p>
        </p:txBody>
      </p:sp>
      <p:sp>
        <p:nvSpPr>
          <p:cNvPr id="7" name="Oval 6"/>
          <p:cNvSpPr/>
          <p:nvPr/>
        </p:nvSpPr>
        <p:spPr>
          <a:xfrm>
            <a:off x="4499992" y="1893859"/>
            <a:ext cx="1800200" cy="28803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2483768" y="1861897"/>
            <a:ext cx="520700" cy="346075"/>
          </a:xfrm>
          <a:prstGeom prst="straightConnector1">
            <a:avLst/>
          </a:prstGeom>
          <a:ln w="635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223418" y="1050276"/>
            <a:ext cx="520700" cy="347663"/>
          </a:xfrm>
          <a:prstGeom prst="straightConnector1">
            <a:avLst/>
          </a:prstGeom>
          <a:ln w="63500">
            <a:solidFill>
              <a:srgbClr val="00B0F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627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clusterMaker2: visualizing the clusters</a:t>
            </a:r>
            <a:endParaRPr lang="en-GB" dirty="0"/>
          </a:p>
        </p:txBody>
      </p:sp>
      <p:pic>
        <p:nvPicPr>
          <p:cNvPr id="2" name="Picture 1"/>
          <p:cNvPicPr>
            <a:picLocks noChangeAspect="1"/>
          </p:cNvPicPr>
          <p:nvPr/>
        </p:nvPicPr>
        <p:blipFill>
          <a:blip r:embed="rId3"/>
          <a:stretch>
            <a:fillRect/>
          </a:stretch>
        </p:blipFill>
        <p:spPr>
          <a:xfrm>
            <a:off x="323850" y="908720"/>
            <a:ext cx="8496943" cy="5688632"/>
          </a:xfrm>
          <a:prstGeom prst="rect">
            <a:avLst/>
          </a:prstGeom>
        </p:spPr>
      </p:pic>
    </p:spTree>
    <p:extLst>
      <p:ext uri="{BB962C8B-B14F-4D97-AF65-F5344CB8AC3E}">
        <p14:creationId xmlns:p14="http://schemas.microsoft.com/office/powerpoint/2010/main" val="381099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8786" y="692696"/>
            <a:ext cx="1246427" cy="12452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10"/>
          <p:cNvSpPr txBox="1"/>
          <p:nvPr/>
        </p:nvSpPr>
        <p:spPr>
          <a:xfrm>
            <a:off x="755576" y="2636912"/>
            <a:ext cx="7629334" cy="3416320"/>
          </a:xfrm>
          <a:prstGeom prst="rect">
            <a:avLst/>
          </a:prstGeom>
          <a:noFill/>
        </p:spPr>
        <p:txBody>
          <a:bodyPr wrap="square" rtlCol="0">
            <a:spAutoFit/>
          </a:bodyPr>
          <a:lstStyle/>
          <a:p>
            <a:pPr algn="ctr"/>
            <a:endParaRPr lang="en-GB" dirty="0">
              <a:ea typeface="Times New Roman"/>
              <a:cs typeface="Arial" panose="020B0604020202020204" pitchFamily="34" charset="0"/>
            </a:endParaRPr>
          </a:p>
          <a:p>
            <a:pPr algn="ctr"/>
            <a:r>
              <a:rPr lang="en-GB" dirty="0" smtClean="0">
                <a:ea typeface="Times New Roman"/>
                <a:cs typeface="Arial" panose="020B0604020202020204" pitchFamily="34" charset="0"/>
              </a:rPr>
              <a:t>Try to repeat the clustering search using MCODE this time.</a:t>
            </a:r>
          </a:p>
          <a:p>
            <a:pPr algn="ctr"/>
            <a:endParaRPr lang="en-GB" dirty="0" smtClean="0">
              <a:ea typeface="Times New Roman"/>
              <a:cs typeface="Arial" panose="020B0604020202020204" pitchFamily="34" charset="0"/>
            </a:endParaRPr>
          </a:p>
          <a:p>
            <a:pPr algn="ctr"/>
            <a:r>
              <a:rPr lang="en-GB" dirty="0" smtClean="0">
                <a:ea typeface="Times New Roman"/>
                <a:cs typeface="Arial" panose="020B0604020202020204" pitchFamily="34" charset="0"/>
              </a:rPr>
              <a:t>What is the main difference to </a:t>
            </a:r>
            <a:r>
              <a:rPr lang="en-GB" dirty="0" err="1" smtClean="0">
                <a:ea typeface="Times New Roman"/>
                <a:cs typeface="Arial" panose="020B0604020202020204" pitchFamily="34" charset="0"/>
              </a:rPr>
              <a:t>Glay</a:t>
            </a:r>
            <a:r>
              <a:rPr lang="en-GB" dirty="0" smtClean="0">
                <a:ea typeface="Times New Roman"/>
                <a:cs typeface="Arial" panose="020B0604020202020204" pitchFamily="34" charset="0"/>
              </a:rPr>
              <a:t>?</a:t>
            </a:r>
          </a:p>
          <a:p>
            <a:pPr algn="ctr"/>
            <a:endParaRPr lang="en-GB" dirty="0">
              <a:ea typeface="Times New Roman"/>
              <a:cs typeface="Arial" panose="020B0604020202020204" pitchFamily="34" charset="0"/>
            </a:endParaRPr>
          </a:p>
          <a:p>
            <a:pPr algn="ctr"/>
            <a:r>
              <a:rPr lang="en-GB" dirty="0" smtClean="0">
                <a:ea typeface="Times New Roman"/>
                <a:cs typeface="Arial" panose="020B0604020202020204" pitchFamily="34" charset="0"/>
              </a:rPr>
              <a:t>Try different values for the advanced parameters in MCODE and see how that affects your results.</a:t>
            </a:r>
            <a:endParaRPr lang="en-GB" dirty="0">
              <a:ea typeface="Times New Roman"/>
              <a:cs typeface="Arial" panose="020B0604020202020204" pitchFamily="34" charset="0"/>
            </a:endParaRPr>
          </a:p>
          <a:p>
            <a:pPr algn="ctr"/>
            <a:endParaRPr lang="en-GB" dirty="0">
              <a:effectLst/>
              <a:ea typeface="Times New Roman"/>
              <a:cs typeface="Arial" panose="020B0604020202020204" pitchFamily="34" charset="0"/>
            </a:endParaRPr>
          </a:p>
        </p:txBody>
      </p:sp>
    </p:spTree>
    <p:extLst>
      <p:ext uri="{BB962C8B-B14F-4D97-AF65-F5344CB8AC3E}">
        <p14:creationId xmlns:p14="http://schemas.microsoft.com/office/powerpoint/2010/main" val="393839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348380"/>
            <a:ext cx="8229600" cy="4525963"/>
          </a:xfrm>
        </p:spPr>
        <p:txBody>
          <a:bodyPr rtlCol="0">
            <a:noAutofit/>
          </a:bodyPr>
          <a:lstStyle/>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PSICQUIC-based interaction import client in </a:t>
            </a: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Using filters</a:t>
            </a:r>
          </a:p>
          <a:p>
            <a:pPr lvl="1" fontAlgn="auto">
              <a:lnSpc>
                <a:spcPct val="120000"/>
              </a:lnSpc>
              <a:spcAft>
                <a:spcPts val="0"/>
              </a:spcAft>
              <a:defRPr/>
            </a:pPr>
            <a:r>
              <a:rPr lang="en-US" sz="1800" dirty="0">
                <a:latin typeface="Arial" panose="020B0604020202020204" pitchFamily="34" charset="0"/>
                <a:cs typeface="Arial" panose="020B0604020202020204" pitchFamily="34" charset="0"/>
              </a:rPr>
              <a:t>Integrate quantitative proteomics information in the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Load columns</a:t>
            </a:r>
          </a:p>
          <a:p>
            <a:pPr fontAlgn="auto">
              <a:lnSpc>
                <a:spcPct val="120000"/>
              </a:lnSpc>
              <a:spcAft>
                <a:spcPts val="0"/>
              </a:spcAft>
              <a:defRPr/>
            </a:pPr>
            <a:r>
              <a:rPr lang="en-US" sz="2000" dirty="0">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prstClr val="black"/>
                </a:solidFill>
                <a:latin typeface="Arial" panose="020B0604020202020204" pitchFamily="34" charset="0"/>
                <a:cs typeface="Arial" panose="020B0604020202020204" pitchFamily="34" charset="0"/>
              </a:rPr>
              <a:t>Cytoscape</a:t>
            </a:r>
            <a:r>
              <a:rPr lang="en-US" sz="1600" dirty="0">
                <a:solidFill>
                  <a:prstClr val="black"/>
                </a:solidFill>
                <a:latin typeface="Arial" panose="020B0604020202020204" pitchFamily="34" charset="0"/>
                <a:cs typeface="Arial" panose="020B0604020202020204" pitchFamily="34" charset="0"/>
              </a:rPr>
              <a:t>: clusterMaker2 </a:t>
            </a:r>
            <a:r>
              <a:rPr lang="en-US" sz="1600" dirty="0" smtClean="0">
                <a:solidFill>
                  <a:prstClr val="black"/>
                </a:solidFill>
                <a:latin typeface="Arial" panose="020B0604020202020204" pitchFamily="34" charset="0"/>
                <a:cs typeface="Arial" panose="020B0604020202020204" pitchFamily="34" charset="0"/>
              </a:rPr>
              <a:t>app</a:t>
            </a:r>
            <a:endParaRPr lang="en-US" sz="1200" dirty="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a:solidFill>
                  <a:srgbClr val="FF0000"/>
                </a:solidFill>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err="1">
                <a:solidFill>
                  <a:srgbClr val="FF0000"/>
                </a:solidFill>
                <a:latin typeface="Arial" panose="020B0604020202020204" pitchFamily="34" charset="0"/>
                <a:cs typeface="Arial" panose="020B0604020202020204" pitchFamily="34" charset="0"/>
              </a:rPr>
              <a:t>Cytoscape</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BiNGO</a:t>
            </a:r>
            <a:r>
              <a:rPr lang="en-US" sz="1600" dirty="0">
                <a:solidFill>
                  <a:srgbClr val="FF0000"/>
                </a:solidFill>
                <a:latin typeface="Arial" panose="020B0604020202020204" pitchFamily="34" charset="0"/>
                <a:cs typeface="Arial" panose="020B0604020202020204" pitchFamily="34" charset="0"/>
              </a:rPr>
              <a:t> </a:t>
            </a:r>
            <a:r>
              <a:rPr lang="en-US" sz="1600" dirty="0" smtClean="0">
                <a:solidFill>
                  <a:srgbClr val="FF0000"/>
                </a:solidFill>
                <a:latin typeface="Arial" panose="020B0604020202020204" pitchFamily="34" charset="0"/>
                <a:cs typeface="Arial" panose="020B0604020202020204" pitchFamily="34" charset="0"/>
              </a:rPr>
              <a:t>app</a:t>
            </a:r>
            <a:endParaRPr lang="en-US" sz="1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130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457200" y="116632"/>
            <a:ext cx="8229600" cy="584775"/>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Gene ontology</a:t>
            </a:r>
          </a:p>
        </p:txBody>
      </p:sp>
      <p:sp>
        <p:nvSpPr>
          <p:cNvPr id="3" name="Content Placeholder 2"/>
          <p:cNvSpPr>
            <a:spLocks noGrp="1"/>
          </p:cNvSpPr>
          <p:nvPr>
            <p:ph idx="1"/>
          </p:nvPr>
        </p:nvSpPr>
        <p:spPr>
          <a:xfrm>
            <a:off x="179388" y="1628775"/>
            <a:ext cx="4867275" cy="1571625"/>
          </a:xfrm>
        </p:spPr>
        <p:txBody>
          <a:bodyPr rtlCol="0">
            <a:normAutofit fontScale="77500" lnSpcReduction="20000"/>
          </a:bodyPr>
          <a:lstStyle/>
          <a:p>
            <a:pPr eaLnBrk="1" fontAlgn="auto" hangingPunct="1">
              <a:spcAft>
                <a:spcPts val="0"/>
              </a:spcAft>
              <a:defRPr/>
            </a:pPr>
            <a:r>
              <a:rPr lang="en-US" dirty="0" smtClean="0">
                <a:latin typeface="Arial" panose="020B0604020202020204" pitchFamily="34" charset="0"/>
                <a:cs typeface="Arial" panose="020B0604020202020204" pitchFamily="34" charset="0"/>
              </a:rPr>
              <a:t>What is the gene ontology?</a:t>
            </a:r>
          </a:p>
          <a:p>
            <a:pPr lvl="1" eaLnBrk="1" fontAlgn="auto" hangingPunct="1">
              <a:spcAft>
                <a:spcPts val="0"/>
              </a:spcAft>
              <a:defRPr/>
            </a:pPr>
            <a:r>
              <a:rPr lang="en-US" dirty="0" smtClean="0">
                <a:latin typeface="Arial" panose="020B0604020202020204" pitchFamily="34" charset="0"/>
                <a:cs typeface="Arial" panose="020B0604020202020204" pitchFamily="34" charset="0"/>
              </a:rPr>
              <a:t>Organized, controlled vocabulary of terms that describe gene products characteristics.</a:t>
            </a:r>
          </a:p>
        </p:txBody>
      </p:sp>
      <p:pic>
        <p:nvPicPr>
          <p:cNvPr id="4403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3240088"/>
            <a:ext cx="1943100" cy="3429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403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9813" y="1765300"/>
            <a:ext cx="2025650" cy="4903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403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8963" y="622300"/>
            <a:ext cx="2025650" cy="6046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403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5589588"/>
            <a:ext cx="2087563" cy="706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4040" name="Content Placeholder 2"/>
          <p:cNvSpPr txBox="1">
            <a:spLocks/>
          </p:cNvSpPr>
          <p:nvPr/>
        </p:nvSpPr>
        <p:spPr bwMode="auto">
          <a:xfrm>
            <a:off x="179388" y="3370263"/>
            <a:ext cx="2405062" cy="157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eaLnBrk="1" hangingPunct="1">
              <a:spcBef>
                <a:spcPct val="20000"/>
              </a:spcBef>
              <a:buFont typeface="Arial" pitchFamily="34" charset="0"/>
              <a:buChar char="•"/>
            </a:pPr>
            <a:r>
              <a:rPr lang="en-US" dirty="0">
                <a:cs typeface="Arial" panose="020B0604020202020204" pitchFamily="34" charset="0"/>
              </a:rPr>
              <a:t>Example:</a:t>
            </a:r>
          </a:p>
          <a:p>
            <a:pPr lvl="1" eaLnBrk="1" hangingPunct="1">
              <a:spcBef>
                <a:spcPct val="20000"/>
              </a:spcBef>
              <a:buFont typeface="Arial" pitchFamily="34" charset="0"/>
              <a:buChar char="–"/>
            </a:pPr>
            <a:r>
              <a:rPr lang="en-US" sz="2000" dirty="0">
                <a:cs typeface="Arial" panose="020B0604020202020204" pitchFamily="34" charset="0"/>
              </a:rPr>
              <a:t>GO terms for Caspase 9</a:t>
            </a:r>
          </a:p>
        </p:txBody>
      </p:sp>
      <p:sp>
        <p:nvSpPr>
          <p:cNvPr id="2" name="TextBox 1"/>
          <p:cNvSpPr txBox="1"/>
          <p:nvPr/>
        </p:nvSpPr>
        <p:spPr>
          <a:xfrm>
            <a:off x="827518" y="836712"/>
            <a:ext cx="4572790" cy="584775"/>
          </a:xfrm>
          <a:prstGeom prst="rect">
            <a:avLst/>
          </a:prstGeom>
          <a:noFill/>
        </p:spPr>
        <p:txBody>
          <a:bodyPr wrap="none" rtlCol="0">
            <a:spAutoFit/>
          </a:bodyPr>
          <a:lstStyle/>
          <a:p>
            <a:pPr marL="0" lvl="1"/>
            <a:r>
              <a:rPr lang="en-US" sz="3200" dirty="0">
                <a:cs typeface="Arial" panose="020B0604020202020204" pitchFamily="34" charset="0"/>
                <a:hlinkClick r:id="rId7"/>
              </a:rPr>
              <a:t>http://geneontology.org/</a:t>
            </a:r>
            <a:r>
              <a:rPr lang="en-US" sz="3200" dirty="0">
                <a:cs typeface="Arial" panose="020B0604020202020204" pitchFamily="34" charset="0"/>
              </a:rPr>
              <a:t> </a:t>
            </a:r>
          </a:p>
        </p:txBody>
      </p:sp>
    </p:spTree>
    <p:extLst>
      <p:ext uri="{BB962C8B-B14F-4D97-AF65-F5344CB8AC3E}">
        <p14:creationId xmlns:p14="http://schemas.microsoft.com/office/powerpoint/2010/main" val="14670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44624"/>
            <a:ext cx="8229600" cy="584775"/>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itchFamily="34" charset="0"/>
                <a:cs typeface="Arial" pitchFamily="34" charset="0"/>
              </a:rPr>
              <a:t>Gene ontology enrichment analysis</a:t>
            </a:r>
          </a:p>
        </p:txBody>
      </p:sp>
      <p:pic>
        <p:nvPicPr>
          <p:cNvPr id="4505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13" y="1052736"/>
            <a:ext cx="8029575" cy="1600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506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2781523"/>
            <a:ext cx="3424237" cy="2665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506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688" y="4480148"/>
            <a:ext cx="6200775" cy="1933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506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50" y="2781523"/>
            <a:ext cx="4646613" cy="1417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032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44624"/>
            <a:ext cx="8229600" cy="584775"/>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Gene ontology enrichment analysis</a:t>
            </a:r>
          </a:p>
        </p:txBody>
      </p:sp>
      <p:pic>
        <p:nvPicPr>
          <p:cNvPr id="4505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9398" y="1074706"/>
            <a:ext cx="5670972" cy="11301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309050" y="2543413"/>
            <a:ext cx="8522852" cy="3785652"/>
          </a:xfrm>
          <a:prstGeom prst="rect">
            <a:avLst/>
          </a:prstGeom>
          <a:noFill/>
        </p:spPr>
        <p:txBody>
          <a:bodyPr wrap="square" rtlCol="0">
            <a:spAutoFit/>
          </a:bodyPr>
          <a:lstStyle/>
          <a:p>
            <a:pPr marL="342900" indent="-342900" algn="just">
              <a:spcAft>
                <a:spcPts val="1200"/>
              </a:spcAft>
              <a:buFont typeface="Arial" pitchFamily="34" charset="0"/>
              <a:buChar char="•"/>
            </a:pPr>
            <a:r>
              <a:rPr lang="en-GB" sz="2000" dirty="0" err="1" smtClean="0">
                <a:cs typeface="Arial" panose="020B0604020202020204" pitchFamily="34" charset="0"/>
              </a:rPr>
              <a:t>BiNGO</a:t>
            </a:r>
            <a:r>
              <a:rPr lang="en-GB" sz="2000" dirty="0" smtClean="0">
                <a:cs typeface="Arial" panose="020B0604020202020204" pitchFamily="34" charset="0"/>
              </a:rPr>
              <a:t> performs a </a:t>
            </a:r>
            <a:r>
              <a:rPr lang="en-GB" sz="2000" dirty="0" err="1">
                <a:cs typeface="Arial" panose="020B0604020202020204" pitchFamily="34" charset="0"/>
              </a:rPr>
              <a:t>h</a:t>
            </a:r>
            <a:r>
              <a:rPr lang="en-GB" sz="2000" dirty="0" err="1" smtClean="0">
                <a:cs typeface="Arial" panose="020B0604020202020204" pitchFamily="34" charset="0"/>
              </a:rPr>
              <a:t>ypergeometric</a:t>
            </a:r>
            <a:r>
              <a:rPr lang="en-GB" sz="2000" dirty="0" smtClean="0">
                <a:cs typeface="Arial" panose="020B0604020202020204" pitchFamily="34" charset="0"/>
              </a:rPr>
              <a:t> test to find out which functional categories are over- or under-represented in our dataset and which proteins are annotated with such categories, giving a table of results as an output. The test can be referenced to the whole ontology or to the network itself. </a:t>
            </a:r>
          </a:p>
          <a:p>
            <a:pPr marL="342900" indent="-342900" algn="just">
              <a:spcAft>
                <a:spcPts val="1200"/>
              </a:spcAft>
              <a:buFont typeface="Arial" pitchFamily="34" charset="0"/>
              <a:buChar char="•"/>
            </a:pPr>
            <a:r>
              <a:rPr lang="en-GB" sz="2000" dirty="0" smtClean="0">
                <a:cs typeface="Arial" panose="020B0604020202020204" pitchFamily="34" charset="0"/>
              </a:rPr>
              <a:t>Additionally, </a:t>
            </a:r>
            <a:r>
              <a:rPr lang="en-GB" sz="2000" dirty="0" err="1" smtClean="0">
                <a:cs typeface="Arial" panose="020B0604020202020204" pitchFamily="34" charset="0"/>
              </a:rPr>
              <a:t>BiNGO</a:t>
            </a:r>
            <a:r>
              <a:rPr lang="en-GB" sz="2000" dirty="0" smtClean="0">
                <a:cs typeface="Arial" panose="020B0604020202020204" pitchFamily="34" charset="0"/>
              </a:rPr>
              <a:t> draws the over-represented categories as a Cytoscape graph, in which the relationships between different terms is depicted. </a:t>
            </a:r>
          </a:p>
          <a:p>
            <a:pPr marL="342900" indent="-342900" algn="just">
              <a:spcAft>
                <a:spcPts val="1200"/>
              </a:spcAft>
              <a:buFont typeface="Arial" pitchFamily="34" charset="0"/>
              <a:buChar char="•"/>
            </a:pPr>
            <a:r>
              <a:rPr lang="en-GB" sz="2000" dirty="0" err="1" smtClean="0">
                <a:cs typeface="Arial" panose="020B0604020202020204" pitchFamily="34" charset="0"/>
              </a:rPr>
              <a:t>BiNGO</a:t>
            </a:r>
            <a:r>
              <a:rPr lang="en-GB" sz="2000" dirty="0" smtClean="0">
                <a:cs typeface="Arial" panose="020B0604020202020204" pitchFamily="34" charset="0"/>
              </a:rPr>
              <a:t> can be used with lists of genes/proteins, whole networks or network sub-sections, making it easy to combine with other Cytoscape functionalities. </a:t>
            </a:r>
          </a:p>
        </p:txBody>
      </p:sp>
    </p:spTree>
    <p:extLst>
      <p:ext uri="{BB962C8B-B14F-4D97-AF65-F5344CB8AC3E}">
        <p14:creationId xmlns:p14="http://schemas.microsoft.com/office/powerpoint/2010/main" val="369279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348380"/>
            <a:ext cx="8229600" cy="4525963"/>
          </a:xfrm>
        </p:spPr>
        <p:txBody>
          <a:bodyPr rtlCol="0">
            <a:noAutofit/>
          </a:bodyPr>
          <a:lstStyle/>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PSICQUIC-based interaction import client in </a:t>
            </a: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solidFill>
                  <a:srgbClr val="FF0000"/>
                </a:solidFill>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Using filters</a:t>
            </a:r>
          </a:p>
          <a:p>
            <a:pPr lvl="1" fontAlgn="auto">
              <a:lnSpc>
                <a:spcPct val="120000"/>
              </a:lnSpc>
              <a:spcAft>
                <a:spcPts val="0"/>
              </a:spcAft>
              <a:defRPr/>
            </a:pPr>
            <a:r>
              <a:rPr lang="en-US" sz="1800" dirty="0">
                <a:solidFill>
                  <a:srgbClr val="FF0000"/>
                </a:solidFill>
                <a:latin typeface="Arial" panose="020B0604020202020204" pitchFamily="34" charset="0"/>
                <a:cs typeface="Arial" panose="020B0604020202020204" pitchFamily="34" charset="0"/>
              </a:rPr>
              <a:t>Integrate quantitative proteomics information in the network</a:t>
            </a:r>
          </a:p>
          <a:p>
            <a:pPr lvl="2" fontAlgn="auto">
              <a:lnSpc>
                <a:spcPct val="120000"/>
              </a:lnSpc>
              <a:spcAft>
                <a:spcPts val="0"/>
              </a:spcAft>
              <a:buFont typeface="Wingdings" pitchFamily="2" charset="2"/>
              <a:buChar char="ü"/>
              <a:defRPr/>
            </a:pPr>
            <a:r>
              <a:rPr lang="en-US" sz="1600" dirty="0" err="1">
                <a:solidFill>
                  <a:srgbClr val="FF0000"/>
                </a:solidFill>
                <a:latin typeface="Arial" panose="020B0604020202020204" pitchFamily="34" charset="0"/>
                <a:cs typeface="Arial" panose="020B0604020202020204" pitchFamily="34" charset="0"/>
              </a:rPr>
              <a:t>Cytoscape</a:t>
            </a:r>
            <a:r>
              <a:rPr lang="en-US" sz="1600" dirty="0">
                <a:solidFill>
                  <a:srgbClr val="FF0000"/>
                </a:solidFill>
                <a:latin typeface="Arial" panose="020B0604020202020204" pitchFamily="34" charset="0"/>
                <a:cs typeface="Arial" panose="020B0604020202020204" pitchFamily="34" charset="0"/>
              </a:rPr>
              <a:t>: Load columns</a:t>
            </a:r>
          </a:p>
          <a:p>
            <a:pPr fontAlgn="auto">
              <a:lnSpc>
                <a:spcPct val="120000"/>
              </a:lnSpc>
              <a:spcAft>
                <a:spcPts val="0"/>
              </a:spcAft>
              <a:defRPr/>
            </a:pPr>
            <a:r>
              <a:rPr lang="en-US" sz="2000" dirty="0">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prstClr val="black"/>
                </a:solidFill>
                <a:latin typeface="Arial" panose="020B0604020202020204" pitchFamily="34" charset="0"/>
                <a:cs typeface="Arial" panose="020B0604020202020204" pitchFamily="34" charset="0"/>
              </a:rPr>
              <a:t>Cytoscape</a:t>
            </a:r>
            <a:r>
              <a:rPr lang="en-US" sz="1600" dirty="0">
                <a:solidFill>
                  <a:prstClr val="black"/>
                </a:solidFill>
                <a:latin typeface="Arial" panose="020B0604020202020204" pitchFamily="34" charset="0"/>
                <a:cs typeface="Arial" panose="020B0604020202020204" pitchFamily="34" charset="0"/>
              </a:rPr>
              <a:t>: clusterMaker2 </a:t>
            </a:r>
            <a:r>
              <a:rPr lang="en-US" sz="1600" dirty="0" smtClean="0">
                <a:solidFill>
                  <a:prstClr val="black"/>
                </a:solidFill>
                <a:latin typeface="Arial" panose="020B0604020202020204" pitchFamily="34" charset="0"/>
                <a:cs typeface="Arial" panose="020B0604020202020204" pitchFamily="34" charset="0"/>
              </a:rPr>
              <a:t>app</a:t>
            </a:r>
            <a:endParaRPr lang="en-US" sz="1200" dirty="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BiNGO</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app</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940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5" y="836712"/>
            <a:ext cx="7270031" cy="52565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6082"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itchFamily="34" charset="0"/>
                <a:cs typeface="Arial" pitchFamily="34" charset="0"/>
              </a:rPr>
              <a:t>Gene ontology enrichment analysis</a:t>
            </a:r>
          </a:p>
        </p:txBody>
      </p:sp>
      <p:sp>
        <p:nvSpPr>
          <p:cNvPr id="46083" name="TextBox 4"/>
          <p:cNvSpPr txBox="1">
            <a:spLocks noChangeArrowheads="1"/>
          </p:cNvSpPr>
          <p:nvPr/>
        </p:nvSpPr>
        <p:spPr bwMode="auto">
          <a:xfrm>
            <a:off x="457200" y="6207125"/>
            <a:ext cx="74088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7200" eaLnBrk="0" hangingPunct="0">
              <a:defRPr sz="2400">
                <a:solidFill>
                  <a:schemeClr val="tx1"/>
                </a:solidFill>
                <a:latin typeface="Arial" pitchFamily="34" charset="0"/>
                <a:ea typeface="Geneva"/>
                <a:cs typeface="Geneva"/>
              </a:defRPr>
            </a:lvl1pPr>
            <a:lvl2pPr marL="742950" indent="-285750" defTabSz="457200" eaLnBrk="0" hangingPunct="0">
              <a:defRPr sz="2400">
                <a:solidFill>
                  <a:schemeClr val="tx1"/>
                </a:solidFill>
                <a:latin typeface="Arial" pitchFamily="34" charset="0"/>
                <a:ea typeface="Geneva"/>
                <a:cs typeface="Geneva"/>
              </a:defRPr>
            </a:lvl2pPr>
            <a:lvl3pPr marL="1143000" indent="-228600" defTabSz="457200" eaLnBrk="0" hangingPunct="0">
              <a:defRPr sz="2400">
                <a:solidFill>
                  <a:schemeClr val="tx1"/>
                </a:solidFill>
                <a:latin typeface="Arial" pitchFamily="34" charset="0"/>
                <a:ea typeface="Geneva"/>
                <a:cs typeface="Geneva"/>
              </a:defRPr>
            </a:lvl3pPr>
            <a:lvl4pPr marL="1600200" indent="-228600" defTabSz="457200" eaLnBrk="0" hangingPunct="0">
              <a:defRPr sz="2400">
                <a:solidFill>
                  <a:schemeClr val="tx1"/>
                </a:solidFill>
                <a:latin typeface="Arial" pitchFamily="34" charset="0"/>
                <a:ea typeface="Geneva"/>
                <a:cs typeface="Geneva"/>
              </a:defRPr>
            </a:lvl4pPr>
            <a:lvl5pPr marL="2057400" indent="-228600" defTabSz="457200" eaLnBrk="0" hangingPunct="0">
              <a:defRPr sz="2400">
                <a:solidFill>
                  <a:schemeClr val="tx1"/>
                </a:solidFill>
                <a:latin typeface="Arial" pitchFamily="34" charset="0"/>
                <a:ea typeface="Geneva"/>
                <a:cs typeface="Geneva"/>
              </a:defRPr>
            </a:lvl5pPr>
            <a:lvl6pPr marL="2514600" indent="-228600" defTabSz="4572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defTabSz="4572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defTabSz="4572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defTabSz="457200" eaLnBrk="0" fontAlgn="base" hangingPunct="0">
              <a:spcBef>
                <a:spcPct val="0"/>
              </a:spcBef>
              <a:spcAft>
                <a:spcPct val="0"/>
              </a:spcAft>
              <a:defRPr sz="2400">
                <a:solidFill>
                  <a:schemeClr val="tx1"/>
                </a:solidFill>
                <a:latin typeface="Arial" pitchFamily="34" charset="0"/>
                <a:ea typeface="Geneva"/>
                <a:cs typeface="Geneva"/>
              </a:defRPr>
            </a:lvl9pPr>
          </a:lstStyle>
          <a:p>
            <a:pPr eaLnBrk="1" hangingPunct="1"/>
            <a:r>
              <a:rPr lang="en-US" dirty="0" smtClean="0">
                <a:cs typeface="Arial" panose="020B0604020202020204" pitchFamily="34" charset="0"/>
              </a:rPr>
              <a:t>Apps </a:t>
            </a:r>
            <a:r>
              <a:rPr lang="en-US" dirty="0">
                <a:cs typeface="Arial" panose="020B0604020202020204" pitchFamily="34" charset="0"/>
                <a:sym typeface="Wingdings" pitchFamily="2" charset="2"/>
              </a:rPr>
              <a:t> </a:t>
            </a:r>
            <a:r>
              <a:rPr lang="en-US" dirty="0" err="1" smtClean="0">
                <a:cs typeface="Arial" panose="020B0604020202020204" pitchFamily="34" charset="0"/>
                <a:sym typeface="Wingdings" pitchFamily="2" charset="2"/>
              </a:rPr>
              <a:t>BiNGO</a:t>
            </a:r>
            <a:endParaRPr lang="en-US" dirty="0">
              <a:cs typeface="Arial" panose="020B0604020202020204" pitchFamily="34" charset="0"/>
            </a:endParaRPr>
          </a:p>
        </p:txBody>
      </p:sp>
      <p:cxnSp>
        <p:nvCxnSpPr>
          <p:cNvPr id="8" name="Straight Arrow Connector 7"/>
          <p:cNvCxnSpPr/>
          <p:nvPr/>
        </p:nvCxnSpPr>
        <p:spPr>
          <a:xfrm flipV="1">
            <a:off x="1872471" y="2359111"/>
            <a:ext cx="520700" cy="346075"/>
          </a:xfrm>
          <a:prstGeom prst="straightConnector1">
            <a:avLst/>
          </a:prstGeom>
          <a:ln w="635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1763688" y="1205235"/>
            <a:ext cx="520700" cy="347663"/>
          </a:xfrm>
          <a:prstGeom prst="straightConnector1">
            <a:avLst/>
          </a:prstGeom>
          <a:ln w="63500">
            <a:solidFill>
              <a:srgbClr val="00B0F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826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850" y="836712"/>
            <a:ext cx="5472113" cy="544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7107"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itchFamily="34" charset="0"/>
                <a:cs typeface="Arial" pitchFamily="34" charset="0"/>
              </a:rPr>
              <a:t>Gene ontology enrichment analysis</a:t>
            </a:r>
          </a:p>
        </p:txBody>
      </p:sp>
      <p:grpSp>
        <p:nvGrpSpPr>
          <p:cNvPr id="2" name="Group 1"/>
          <p:cNvGrpSpPr/>
          <p:nvPr/>
        </p:nvGrpSpPr>
        <p:grpSpPr>
          <a:xfrm>
            <a:off x="1771650" y="1562200"/>
            <a:ext cx="1398588" cy="460375"/>
            <a:chOff x="1771650" y="1562200"/>
            <a:chExt cx="1398588" cy="460375"/>
          </a:xfrm>
        </p:grpSpPr>
        <p:sp>
          <p:nvSpPr>
            <p:cNvPr id="5" name="Oval 4"/>
            <p:cNvSpPr/>
            <p:nvPr/>
          </p:nvSpPr>
          <p:spPr>
            <a:xfrm>
              <a:off x="2184400" y="1584425"/>
              <a:ext cx="985838" cy="374650"/>
            </a:xfrm>
            <a:prstGeom prst="ellips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
          <p:nvSpPr>
            <p:cNvPr id="47109" name="TextBox 5"/>
            <p:cNvSpPr txBox="1">
              <a:spLocks noChangeArrowheads="1"/>
            </p:cNvSpPr>
            <p:nvPr/>
          </p:nvSpPr>
          <p:spPr bwMode="auto">
            <a:xfrm>
              <a:off x="1771650" y="1562200"/>
              <a:ext cx="295275"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b="1" dirty="0">
                  <a:solidFill>
                    <a:srgbClr val="FF0000"/>
                  </a:solidFill>
                  <a:latin typeface="HelveticaNeueLT Pro 45 Lt" pitchFamily="34" charset="0"/>
                </a:rPr>
                <a:t>1</a:t>
              </a:r>
            </a:p>
          </p:txBody>
        </p:sp>
      </p:grpSp>
      <p:grpSp>
        <p:nvGrpSpPr>
          <p:cNvPr id="3" name="Group 2"/>
          <p:cNvGrpSpPr/>
          <p:nvPr/>
        </p:nvGrpSpPr>
        <p:grpSpPr>
          <a:xfrm>
            <a:off x="1774825" y="4526062"/>
            <a:ext cx="5173663" cy="461963"/>
            <a:chOff x="1774825" y="4526062"/>
            <a:chExt cx="5173663" cy="461963"/>
          </a:xfrm>
        </p:grpSpPr>
        <p:sp>
          <p:nvSpPr>
            <p:cNvPr id="8" name="Oval 7"/>
            <p:cNvSpPr/>
            <p:nvPr/>
          </p:nvSpPr>
          <p:spPr>
            <a:xfrm>
              <a:off x="2227263" y="4592737"/>
              <a:ext cx="4721225" cy="374650"/>
            </a:xfrm>
            <a:prstGeom prst="ellips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
          <p:nvSpPr>
            <p:cNvPr id="47111" name="TextBox 8"/>
            <p:cNvSpPr txBox="1">
              <a:spLocks noChangeArrowheads="1"/>
            </p:cNvSpPr>
            <p:nvPr/>
          </p:nvSpPr>
          <p:spPr bwMode="auto">
            <a:xfrm>
              <a:off x="1774825" y="4526062"/>
              <a:ext cx="3937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b="1" dirty="0">
                  <a:solidFill>
                    <a:srgbClr val="FF0000"/>
                  </a:solidFill>
                  <a:latin typeface="HelveticaNeueLT Pro 45 Lt" pitchFamily="34" charset="0"/>
                </a:rPr>
                <a:t>2</a:t>
              </a:r>
            </a:p>
          </p:txBody>
        </p:sp>
      </p:grpSp>
      <p:grpSp>
        <p:nvGrpSpPr>
          <p:cNvPr id="4" name="Group 3"/>
          <p:cNvGrpSpPr/>
          <p:nvPr/>
        </p:nvGrpSpPr>
        <p:grpSpPr>
          <a:xfrm>
            <a:off x="1768475" y="4843562"/>
            <a:ext cx="1370013" cy="461963"/>
            <a:chOff x="1768475" y="4843562"/>
            <a:chExt cx="1370013" cy="461963"/>
          </a:xfrm>
        </p:grpSpPr>
        <p:sp>
          <p:nvSpPr>
            <p:cNvPr id="10" name="Oval 9"/>
            <p:cNvSpPr/>
            <p:nvPr/>
          </p:nvSpPr>
          <p:spPr>
            <a:xfrm>
              <a:off x="2225675" y="4948337"/>
              <a:ext cx="912813" cy="231775"/>
            </a:xfrm>
            <a:prstGeom prst="ellips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
          <p:nvSpPr>
            <p:cNvPr id="47113" name="TextBox 10"/>
            <p:cNvSpPr txBox="1">
              <a:spLocks noChangeArrowheads="1"/>
            </p:cNvSpPr>
            <p:nvPr/>
          </p:nvSpPr>
          <p:spPr bwMode="auto">
            <a:xfrm>
              <a:off x="1768475" y="4843562"/>
              <a:ext cx="34448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b="1">
                  <a:solidFill>
                    <a:srgbClr val="FF0000"/>
                  </a:solidFill>
                  <a:latin typeface="HelveticaNeueLT Pro 45 Lt" pitchFamily="34" charset="0"/>
                </a:rPr>
                <a:t>3</a:t>
              </a:r>
            </a:p>
          </p:txBody>
        </p:sp>
      </p:grpSp>
      <p:grpSp>
        <p:nvGrpSpPr>
          <p:cNvPr id="6" name="Group 5"/>
          <p:cNvGrpSpPr/>
          <p:nvPr/>
        </p:nvGrpSpPr>
        <p:grpSpPr>
          <a:xfrm>
            <a:off x="1768475" y="5130900"/>
            <a:ext cx="1208088" cy="461962"/>
            <a:chOff x="1768475" y="5130900"/>
            <a:chExt cx="1208088" cy="461962"/>
          </a:xfrm>
        </p:grpSpPr>
        <p:sp>
          <p:nvSpPr>
            <p:cNvPr id="12" name="Oval 11"/>
            <p:cNvSpPr/>
            <p:nvPr/>
          </p:nvSpPr>
          <p:spPr>
            <a:xfrm>
              <a:off x="2239963" y="5226150"/>
              <a:ext cx="736600" cy="230187"/>
            </a:xfrm>
            <a:prstGeom prst="ellips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
          <p:nvSpPr>
            <p:cNvPr id="47115" name="TextBox 12"/>
            <p:cNvSpPr txBox="1">
              <a:spLocks noChangeArrowheads="1"/>
            </p:cNvSpPr>
            <p:nvPr/>
          </p:nvSpPr>
          <p:spPr bwMode="auto">
            <a:xfrm>
              <a:off x="1768475" y="5130900"/>
              <a:ext cx="34448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b="1">
                  <a:solidFill>
                    <a:srgbClr val="FF0000"/>
                  </a:solidFill>
                  <a:latin typeface="HelveticaNeueLT Pro 45 Lt" pitchFamily="34" charset="0"/>
                </a:rPr>
                <a:t>4</a:t>
              </a:r>
            </a:p>
          </p:txBody>
        </p:sp>
      </p:grpSp>
    </p:spTree>
    <p:extLst>
      <p:ext uri="{BB962C8B-B14F-4D97-AF65-F5344CB8AC3E}">
        <p14:creationId xmlns:p14="http://schemas.microsoft.com/office/powerpoint/2010/main" val="4606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74" y="620688"/>
            <a:ext cx="5281613" cy="46085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8131"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itchFamily="34" charset="0"/>
                <a:cs typeface="Arial" pitchFamily="34" charset="0"/>
              </a:rPr>
              <a:t>Gene ontology enrichment analysis</a:t>
            </a:r>
          </a:p>
        </p:txBody>
      </p:sp>
      <p:pic>
        <p:nvPicPr>
          <p:cNvPr id="4813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3717032"/>
            <a:ext cx="7935913" cy="2586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813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2447925"/>
            <a:ext cx="2233612" cy="981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835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935633"/>
            <a:ext cx="8890000" cy="969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9155" name="Title 1"/>
          <p:cNvSpPr>
            <a:spLocks noGrp="1"/>
          </p:cNvSpPr>
          <p:nvPr>
            <p:ph type="title"/>
          </p:nvPr>
        </p:nvSpPr>
        <p:spPr>
          <a:xfrm>
            <a:off x="457200" y="35913"/>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Gene ontology enrichment analysis</a:t>
            </a:r>
          </a:p>
        </p:txBody>
      </p:sp>
      <p:sp>
        <p:nvSpPr>
          <p:cNvPr id="5" name="Rectangle 4"/>
          <p:cNvSpPr/>
          <p:nvPr/>
        </p:nvSpPr>
        <p:spPr>
          <a:xfrm>
            <a:off x="3276600" y="1008658"/>
            <a:ext cx="1008063" cy="75247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GB">
              <a:latin typeface="Arial" panose="020B0604020202020204" pitchFamily="34" charset="0"/>
              <a:cs typeface="Arial" panose="020B0604020202020204" pitchFamily="34" charset="0"/>
            </a:endParaRPr>
          </a:p>
        </p:txBody>
      </p:sp>
      <p:cxnSp>
        <p:nvCxnSpPr>
          <p:cNvPr id="9" name="Straight Connector 8"/>
          <p:cNvCxnSpPr/>
          <p:nvPr/>
        </p:nvCxnSpPr>
        <p:spPr>
          <a:xfrm flipH="1">
            <a:off x="2700338" y="1761133"/>
            <a:ext cx="576262" cy="50482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284663" y="1761133"/>
            <a:ext cx="3975100" cy="50482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4915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2265958"/>
            <a:ext cx="5559425" cy="4043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9160" name="TextBox 2"/>
          <p:cNvSpPr txBox="1">
            <a:spLocks noChangeArrowheads="1"/>
          </p:cNvSpPr>
          <p:nvPr/>
        </p:nvSpPr>
        <p:spPr bwMode="auto">
          <a:xfrm>
            <a:off x="323850" y="610841"/>
            <a:ext cx="8280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sz="1800" dirty="0">
                <a:cs typeface="Arial" panose="020B0604020202020204" pitchFamily="34" charset="0"/>
              </a:rPr>
              <a:t>Choose Layouts </a:t>
            </a:r>
            <a:r>
              <a:rPr lang="en-US" sz="1800" dirty="0">
                <a:cs typeface="Arial" panose="020B0604020202020204" pitchFamily="34" charset="0"/>
                <a:sym typeface="Wingdings" pitchFamily="2" charset="2"/>
              </a:rPr>
              <a:t> Cytoscape Layouts  Hierarchical layout</a:t>
            </a:r>
            <a:endParaRPr lang="en-US" sz="1800" dirty="0">
              <a:cs typeface="Arial" panose="020B0604020202020204" pitchFamily="34" charset="0"/>
            </a:endParaRPr>
          </a:p>
        </p:txBody>
      </p:sp>
      <p:cxnSp>
        <p:nvCxnSpPr>
          <p:cNvPr id="7" name="Straight Arrow Connector 6"/>
          <p:cNvCxnSpPr/>
          <p:nvPr/>
        </p:nvCxnSpPr>
        <p:spPr>
          <a:xfrm flipV="1">
            <a:off x="2484438" y="2664420"/>
            <a:ext cx="0" cy="3455988"/>
          </a:xfrm>
          <a:prstGeom prst="straightConnector1">
            <a:avLst/>
          </a:prstGeom>
          <a:ln w="38100">
            <a:solidFill>
              <a:srgbClr val="92D050"/>
            </a:solidFill>
            <a:tailEnd type="arrow" w="lg" len="lg"/>
          </a:ln>
        </p:spPr>
        <p:style>
          <a:lnRef idx="1">
            <a:schemeClr val="accent1"/>
          </a:lnRef>
          <a:fillRef idx="0">
            <a:schemeClr val="accent1"/>
          </a:fillRef>
          <a:effectRef idx="0">
            <a:schemeClr val="accent1"/>
          </a:effectRef>
          <a:fontRef idx="minor">
            <a:schemeClr val="tx1"/>
          </a:fontRef>
        </p:style>
      </p:cxnSp>
      <p:sp>
        <p:nvSpPr>
          <p:cNvPr id="49162" name="TextBox 9"/>
          <p:cNvSpPr txBox="1">
            <a:spLocks noChangeArrowheads="1"/>
          </p:cNvSpPr>
          <p:nvPr/>
        </p:nvSpPr>
        <p:spPr bwMode="auto">
          <a:xfrm rot="-5400000">
            <a:off x="1293010" y="4206031"/>
            <a:ext cx="177484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GB" b="1">
                <a:solidFill>
                  <a:srgbClr val="92D050"/>
                </a:solidFill>
                <a:cs typeface="Arial" panose="020B0604020202020204" pitchFamily="34" charset="0"/>
              </a:rPr>
              <a:t>granularity</a:t>
            </a:r>
          </a:p>
        </p:txBody>
      </p:sp>
      <p:sp>
        <p:nvSpPr>
          <p:cNvPr id="49163" name="TextBox 11"/>
          <p:cNvSpPr txBox="1">
            <a:spLocks noChangeArrowheads="1"/>
          </p:cNvSpPr>
          <p:nvPr/>
        </p:nvSpPr>
        <p:spPr bwMode="auto">
          <a:xfrm>
            <a:off x="49371" y="5802908"/>
            <a:ext cx="206819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n-GB" b="1">
                <a:solidFill>
                  <a:srgbClr val="92D050"/>
                </a:solidFill>
                <a:cs typeface="Arial" panose="020B0604020202020204" pitchFamily="34" charset="0"/>
              </a:rPr>
              <a:t>Parent terms</a:t>
            </a:r>
          </a:p>
        </p:txBody>
      </p:sp>
      <p:sp>
        <p:nvSpPr>
          <p:cNvPr id="49164" name="TextBox 12"/>
          <p:cNvSpPr txBox="1">
            <a:spLocks noChangeArrowheads="1"/>
          </p:cNvSpPr>
          <p:nvPr/>
        </p:nvSpPr>
        <p:spPr bwMode="auto">
          <a:xfrm>
            <a:off x="145544" y="2519958"/>
            <a:ext cx="187743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n-GB" b="1" dirty="0">
                <a:solidFill>
                  <a:srgbClr val="92D050"/>
                </a:solidFill>
                <a:cs typeface="Arial" panose="020B0604020202020204" pitchFamily="34" charset="0"/>
              </a:rPr>
              <a:t>Child terms</a:t>
            </a:r>
          </a:p>
        </p:txBody>
      </p:sp>
      <p:sp>
        <p:nvSpPr>
          <p:cNvPr id="14" name="Oval 13"/>
          <p:cNvSpPr/>
          <p:nvPr/>
        </p:nvSpPr>
        <p:spPr>
          <a:xfrm>
            <a:off x="3265488" y="2497733"/>
            <a:ext cx="358775" cy="3603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GB">
              <a:latin typeface="Arial" panose="020B0604020202020204" pitchFamily="34" charset="0"/>
              <a:cs typeface="Arial" panose="020B0604020202020204" pitchFamily="34" charset="0"/>
            </a:endParaRPr>
          </a:p>
        </p:txBody>
      </p:sp>
      <p:sp>
        <p:nvSpPr>
          <p:cNvPr id="17" name="Oval 16"/>
          <p:cNvSpPr/>
          <p:nvPr/>
        </p:nvSpPr>
        <p:spPr>
          <a:xfrm>
            <a:off x="3341688" y="5206008"/>
            <a:ext cx="360362" cy="3603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GB">
              <a:latin typeface="Arial" panose="020B0604020202020204" pitchFamily="34" charset="0"/>
              <a:cs typeface="Arial" panose="020B0604020202020204" pitchFamily="34" charset="0"/>
            </a:endParaRPr>
          </a:p>
        </p:txBody>
      </p:sp>
      <p:sp>
        <p:nvSpPr>
          <p:cNvPr id="49167" name="TextBox 14"/>
          <p:cNvSpPr txBox="1">
            <a:spLocks noChangeArrowheads="1"/>
          </p:cNvSpPr>
          <p:nvPr/>
        </p:nvSpPr>
        <p:spPr bwMode="auto">
          <a:xfrm>
            <a:off x="398463" y="2951758"/>
            <a:ext cx="1436687" cy="157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r"/>
            <a:r>
              <a:rPr lang="en-GB" sz="1600">
                <a:cs typeface="Arial" panose="020B0604020202020204" pitchFamily="34" charset="0"/>
              </a:rPr>
              <a:t>negative regulation of transcription from RNA polymerase II promoter</a:t>
            </a:r>
          </a:p>
        </p:txBody>
      </p:sp>
      <p:sp>
        <p:nvSpPr>
          <p:cNvPr id="49168" name="TextBox 18"/>
          <p:cNvSpPr txBox="1">
            <a:spLocks noChangeArrowheads="1"/>
          </p:cNvSpPr>
          <p:nvPr/>
        </p:nvSpPr>
        <p:spPr bwMode="auto">
          <a:xfrm>
            <a:off x="177800" y="4704358"/>
            <a:ext cx="1657350" cy="1077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r"/>
            <a:r>
              <a:rPr lang="en-GB" sz="1600">
                <a:cs typeface="Arial" panose="020B0604020202020204" pitchFamily="34" charset="0"/>
              </a:rPr>
              <a:t>regulation of macromolecule metabolic process</a:t>
            </a:r>
          </a:p>
        </p:txBody>
      </p:sp>
      <p:cxnSp>
        <p:nvCxnSpPr>
          <p:cNvPr id="18" name="Straight Connector 17"/>
          <p:cNvCxnSpPr>
            <a:stCxn id="14" idx="3"/>
            <a:endCxn id="49167" idx="3"/>
          </p:cNvCxnSpPr>
          <p:nvPr/>
        </p:nvCxnSpPr>
        <p:spPr>
          <a:xfrm flipH="1">
            <a:off x="1835150" y="2805708"/>
            <a:ext cx="1482725" cy="9318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7" idx="2"/>
            <a:endCxn id="49168" idx="3"/>
          </p:cNvCxnSpPr>
          <p:nvPr/>
        </p:nvCxnSpPr>
        <p:spPr>
          <a:xfrm flipH="1" flipV="1">
            <a:off x="1835150" y="5244108"/>
            <a:ext cx="1506538" cy="1428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835150" y="2981920"/>
            <a:ext cx="0" cy="15398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835150" y="4825008"/>
            <a:ext cx="0" cy="863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77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116632"/>
            <a:ext cx="1246427" cy="12452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10"/>
          <p:cNvSpPr txBox="1"/>
          <p:nvPr/>
        </p:nvSpPr>
        <p:spPr>
          <a:xfrm>
            <a:off x="323528" y="1628800"/>
            <a:ext cx="8496944" cy="4770537"/>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ea typeface="Times New Roman"/>
                <a:cs typeface="Arial" panose="020B0604020202020204" pitchFamily="34" charset="0"/>
              </a:rPr>
              <a:t>The </a:t>
            </a:r>
            <a:r>
              <a:rPr lang="en-GB" sz="1600" dirty="0">
                <a:ea typeface="Times New Roman"/>
                <a:cs typeface="Arial" panose="020B0604020202020204" pitchFamily="34" charset="0"/>
              </a:rPr>
              <a:t>output of the analysis as we have performed it is terribly complicated. Try to repeat it using the generic </a:t>
            </a:r>
            <a:r>
              <a:rPr lang="en-GB" sz="1600" dirty="0" err="1">
                <a:ea typeface="Times New Roman"/>
                <a:cs typeface="Arial" panose="020B0604020202020204" pitchFamily="34" charset="0"/>
              </a:rPr>
              <a:t>GOSlim</a:t>
            </a:r>
            <a:r>
              <a:rPr lang="en-GB" sz="1600" dirty="0">
                <a:ea typeface="Times New Roman"/>
                <a:cs typeface="Arial" panose="020B0604020202020204" pitchFamily="34" charset="0"/>
              </a:rPr>
              <a:t> ontology that is provided in the file ‘</a:t>
            </a:r>
            <a:r>
              <a:rPr lang="en-GB" sz="1600" dirty="0" err="1">
                <a:ea typeface="Times New Roman"/>
                <a:cs typeface="Arial" panose="020B0604020202020204" pitchFamily="34" charset="0"/>
              </a:rPr>
              <a:t>goslim_generic.obo</a:t>
            </a:r>
            <a:r>
              <a:rPr lang="en-GB" sz="1600" dirty="0">
                <a:ea typeface="Times New Roman"/>
                <a:cs typeface="Arial" panose="020B0604020202020204" pitchFamily="34" charset="0"/>
              </a:rPr>
              <a:t>’. </a:t>
            </a:r>
            <a:endParaRPr lang="en-GB" sz="1600" dirty="0" smtClean="0">
              <a:ea typeface="Times New Roman"/>
              <a:cs typeface="Arial" panose="020B0604020202020204" pitchFamily="34" charset="0"/>
            </a:endParaRPr>
          </a:p>
          <a:p>
            <a:pPr marL="285750" indent="-285750">
              <a:buFont typeface="Arial" panose="020B0604020202020204" pitchFamily="34" charset="0"/>
              <a:buChar char="•"/>
            </a:pPr>
            <a:endParaRPr lang="en-GB" sz="1600" dirty="0" smtClean="0">
              <a:ea typeface="Times New Roman"/>
              <a:cs typeface="Arial" panose="020B0604020202020204" pitchFamily="34" charset="0"/>
            </a:endParaRPr>
          </a:p>
          <a:p>
            <a:pPr marL="742950" lvl="1" indent="-285750">
              <a:buFont typeface="Courier New" panose="02070309020205020404" pitchFamily="49" charset="0"/>
              <a:buChar char="o"/>
            </a:pPr>
            <a:r>
              <a:rPr lang="en-GB" sz="1600" dirty="0" smtClean="0">
                <a:ea typeface="Times New Roman"/>
                <a:cs typeface="Arial" panose="020B0604020202020204" pitchFamily="34" charset="0"/>
              </a:rPr>
              <a:t>How </a:t>
            </a:r>
            <a:r>
              <a:rPr lang="en-GB" sz="1600" dirty="0">
                <a:ea typeface="Times New Roman"/>
                <a:cs typeface="Arial" panose="020B0604020202020204" pitchFamily="34" charset="0"/>
              </a:rPr>
              <a:t>does the analysis look like now</a:t>
            </a:r>
            <a:r>
              <a:rPr lang="en-GB" sz="1600" dirty="0" smtClean="0">
                <a:ea typeface="Times New Roman"/>
                <a:cs typeface="Arial" panose="020B0604020202020204" pitchFamily="34" charset="0"/>
              </a:rPr>
              <a:t>?</a:t>
            </a:r>
          </a:p>
          <a:p>
            <a:pPr marL="742950" lvl="1" indent="-285750">
              <a:buFont typeface="Arial" panose="020B0604020202020204" pitchFamily="34" charset="0"/>
              <a:buChar char="•"/>
            </a:pPr>
            <a:endParaRPr lang="en-GB" sz="1600" dirty="0">
              <a:ea typeface="Times New Roman"/>
              <a:cs typeface="Arial" panose="020B0604020202020204" pitchFamily="34" charset="0"/>
            </a:endParaRPr>
          </a:p>
          <a:p>
            <a:pPr marL="285750" indent="-285750">
              <a:buFont typeface="Arial" panose="020B0604020202020204" pitchFamily="34" charset="0"/>
              <a:buChar char="•"/>
            </a:pPr>
            <a:r>
              <a:rPr lang="en-GB" sz="1600" dirty="0" smtClean="0">
                <a:ea typeface="Times New Roman"/>
                <a:cs typeface="Arial" panose="020B0604020202020204" pitchFamily="34" charset="0"/>
              </a:rPr>
              <a:t>Which </a:t>
            </a:r>
            <a:r>
              <a:rPr lang="en-GB" sz="1600" dirty="0">
                <a:ea typeface="Times New Roman"/>
                <a:cs typeface="Arial" panose="020B0604020202020204" pitchFamily="34" charset="0"/>
              </a:rPr>
              <a:t>processes are specifically over-represented in those proteins over-represented proteins in cells exposed to 30 µg/mL of MWCNTs in the 12 hours time point</a:t>
            </a:r>
            <a:r>
              <a:rPr lang="en-GB" sz="1600" dirty="0" smtClean="0">
                <a:ea typeface="Times New Roman"/>
                <a:cs typeface="Arial" panose="020B0604020202020204" pitchFamily="34" charset="0"/>
              </a:rPr>
              <a:t>?</a:t>
            </a:r>
          </a:p>
          <a:p>
            <a:pPr marL="285750" indent="-285750">
              <a:buFont typeface="Arial" panose="020B0604020202020204" pitchFamily="34" charset="0"/>
              <a:buChar char="•"/>
            </a:pPr>
            <a:endParaRPr lang="en-GB" sz="1600" dirty="0">
              <a:ea typeface="Times New Roman"/>
              <a:cs typeface="Arial" panose="020B0604020202020204" pitchFamily="34" charset="0"/>
            </a:endParaRPr>
          </a:p>
          <a:p>
            <a:pPr marL="742950" lvl="1" indent="-285750">
              <a:buFont typeface="Courier New" panose="02070309020205020404" pitchFamily="49" charset="0"/>
              <a:buChar char="o"/>
            </a:pPr>
            <a:r>
              <a:rPr lang="en-GB" sz="1600" dirty="0" smtClean="0">
                <a:ea typeface="Times New Roman"/>
                <a:cs typeface="Arial" panose="020B0604020202020204" pitchFamily="34" charset="0"/>
              </a:rPr>
              <a:t>Repeat </a:t>
            </a:r>
            <a:r>
              <a:rPr lang="en-GB" sz="1600" dirty="0">
                <a:ea typeface="Times New Roman"/>
                <a:cs typeface="Arial" panose="020B0604020202020204" pitchFamily="34" charset="0"/>
              </a:rPr>
              <a:t>the </a:t>
            </a:r>
            <a:r>
              <a:rPr lang="en-GB" sz="1600" dirty="0" err="1">
                <a:ea typeface="Times New Roman"/>
                <a:cs typeface="Arial" panose="020B0604020202020204" pitchFamily="34" charset="0"/>
              </a:rPr>
              <a:t>BiNGO</a:t>
            </a:r>
            <a:r>
              <a:rPr lang="en-GB" sz="1600" dirty="0">
                <a:ea typeface="Times New Roman"/>
                <a:cs typeface="Arial" panose="020B0604020202020204" pitchFamily="34" charset="0"/>
              </a:rPr>
              <a:t> analysis and find out which processes are involving proteins connected to over-represented proteins in cells exposed to 30 µg/mL of MWCNTs in the 12 hours time point. </a:t>
            </a:r>
            <a:endParaRPr lang="en-GB" sz="1600" dirty="0" smtClean="0">
              <a:ea typeface="Times New Roman"/>
              <a:cs typeface="Arial" panose="020B0604020202020204" pitchFamily="34" charset="0"/>
            </a:endParaRPr>
          </a:p>
          <a:p>
            <a:pPr marL="742950" lvl="1" indent="-285750">
              <a:buFont typeface="Arial" panose="020B0604020202020204" pitchFamily="34" charset="0"/>
              <a:buChar char="•"/>
            </a:pPr>
            <a:endParaRPr lang="en-GB" sz="1600" dirty="0">
              <a:ea typeface="Times New Roman"/>
              <a:cs typeface="Arial" panose="020B0604020202020204" pitchFamily="34" charset="0"/>
            </a:endParaRPr>
          </a:p>
          <a:p>
            <a:pPr marL="1200150" lvl="2" indent="-285750">
              <a:buFont typeface="Wingdings" panose="05000000000000000000" pitchFamily="2" charset="2"/>
              <a:buChar char="q"/>
            </a:pPr>
            <a:r>
              <a:rPr lang="en-GB" sz="1600" dirty="0" smtClean="0">
                <a:ea typeface="Times New Roman"/>
                <a:cs typeface="Arial" panose="020B0604020202020204" pitchFamily="34" charset="0"/>
              </a:rPr>
              <a:t>What </a:t>
            </a:r>
            <a:r>
              <a:rPr lang="en-GB" sz="1600" dirty="0">
                <a:ea typeface="Times New Roman"/>
                <a:cs typeface="Arial" panose="020B0604020202020204" pitchFamily="34" charset="0"/>
              </a:rPr>
              <a:t>is the difference between the results of these two analysis</a:t>
            </a:r>
            <a:r>
              <a:rPr lang="en-GB" sz="1600" dirty="0" smtClean="0">
                <a:ea typeface="Times New Roman"/>
                <a:cs typeface="Arial" panose="020B0604020202020204" pitchFamily="34" charset="0"/>
              </a:rPr>
              <a:t>?</a:t>
            </a:r>
          </a:p>
          <a:p>
            <a:pPr marL="1200150" lvl="2" indent="-285750">
              <a:buFont typeface="Arial" panose="020B0604020202020204" pitchFamily="34" charset="0"/>
              <a:buChar char="•"/>
            </a:pPr>
            <a:endParaRPr lang="en-GB" sz="1600" dirty="0">
              <a:ea typeface="Times New Roman"/>
              <a:cs typeface="Arial" panose="020B0604020202020204" pitchFamily="34" charset="0"/>
            </a:endParaRPr>
          </a:p>
          <a:p>
            <a:pPr marL="285750" indent="-285750">
              <a:buFont typeface="Arial" panose="020B0604020202020204" pitchFamily="34" charset="0"/>
              <a:buChar char="•"/>
            </a:pPr>
            <a:r>
              <a:rPr lang="en-GB" sz="1600" dirty="0" smtClean="0">
                <a:ea typeface="Times New Roman"/>
                <a:cs typeface="Arial" panose="020B0604020202020204" pitchFamily="34" charset="0"/>
              </a:rPr>
              <a:t>Combine </a:t>
            </a:r>
            <a:r>
              <a:rPr lang="en-GB" sz="1600" dirty="0">
                <a:ea typeface="Times New Roman"/>
                <a:cs typeface="Arial" panose="020B0604020202020204" pitchFamily="34" charset="0"/>
              </a:rPr>
              <a:t>the ontology enrichment and the cluster analysis to try to figure out the functionality behind the different topological clusters found by clusterMaker2. Check for clusters where over/under-represented proteins are especially prominent to find functional modules potentially different cells exposed to different doses of MWCNTs at different time points.</a:t>
            </a:r>
          </a:p>
        </p:txBody>
      </p:sp>
      <p:sp>
        <p:nvSpPr>
          <p:cNvPr id="5" name="Rectangle 4"/>
          <p:cNvSpPr/>
          <p:nvPr/>
        </p:nvSpPr>
        <p:spPr>
          <a:xfrm>
            <a:off x="3275856" y="277569"/>
            <a:ext cx="3223961" cy="923330"/>
          </a:xfrm>
          <a:prstGeom prst="rect">
            <a:avLst/>
          </a:prstGeom>
          <a:noFill/>
        </p:spPr>
        <p:txBody>
          <a:bodyPr wrap="none" lIns="91440" tIns="45720" rIns="91440" bIns="45720">
            <a:spAutoFit/>
          </a:bodyPr>
          <a:lstStyle/>
          <a:p>
            <a:pPr algn="ctr"/>
            <a:r>
              <a:rPr lang="en-US"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Arial" panose="020B0604020202020204" pitchFamily="34" charset="0"/>
              </a:rPr>
              <a:t>Final test</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Arial" panose="020B0604020202020204" pitchFamily="34" charset="0"/>
            </a:endParaRPr>
          </a:p>
        </p:txBody>
      </p:sp>
    </p:spTree>
    <p:extLst>
      <p:ext uri="{BB962C8B-B14F-4D97-AF65-F5344CB8AC3E}">
        <p14:creationId xmlns:p14="http://schemas.microsoft.com/office/powerpoint/2010/main" val="46562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908720"/>
            <a:ext cx="3419690" cy="3600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Acknowledgements</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836712"/>
            <a:ext cx="2906236" cy="1508337"/>
          </a:xfrm>
          <a:prstGeom prst="rect">
            <a:avLst/>
          </a:prstGeom>
        </p:spPr>
      </p:pic>
      <p:grpSp>
        <p:nvGrpSpPr>
          <p:cNvPr id="16" name="Group 15"/>
          <p:cNvGrpSpPr/>
          <p:nvPr/>
        </p:nvGrpSpPr>
        <p:grpSpPr>
          <a:xfrm>
            <a:off x="2418006" y="2441710"/>
            <a:ext cx="1721946" cy="1871131"/>
            <a:chOff x="1307774" y="4558268"/>
            <a:chExt cx="1721946" cy="1871131"/>
          </a:xfrm>
        </p:grpSpPr>
        <p:sp>
          <p:nvSpPr>
            <p:cNvPr id="21" name="TextBox 20"/>
            <p:cNvSpPr txBox="1"/>
            <p:nvPr/>
          </p:nvSpPr>
          <p:spPr>
            <a:xfrm>
              <a:off x="1509534" y="6121622"/>
              <a:ext cx="1308469" cy="307777"/>
            </a:xfrm>
            <a:prstGeom prst="rect">
              <a:avLst/>
            </a:prstGeom>
            <a:noFill/>
          </p:spPr>
          <p:txBody>
            <a:bodyPr wrap="square" rtlCol="0">
              <a:spAutoFit/>
            </a:bodyPr>
            <a:lstStyle/>
            <a:p>
              <a:pPr algn="ctr"/>
              <a:r>
                <a:rPr lang="en-GB" sz="1400" dirty="0" smtClean="0">
                  <a:solidFill>
                    <a:schemeClr val="bg1">
                      <a:lumMod val="50000"/>
                    </a:schemeClr>
                  </a:solidFill>
                </a:rPr>
                <a:t>Max Koch</a:t>
              </a:r>
              <a:r>
                <a:rPr lang="en-GB" sz="1400" dirty="0">
                  <a:solidFill>
                    <a:schemeClr val="bg1">
                      <a:lumMod val="50000"/>
                    </a:schemeClr>
                  </a:solidFill>
                </a:rPr>
                <a:t> </a:t>
              </a:r>
            </a:p>
          </p:txBody>
        </p:sp>
        <p:sp>
          <p:nvSpPr>
            <p:cNvPr id="32" name="TextBox 31"/>
            <p:cNvSpPr txBox="1"/>
            <p:nvPr/>
          </p:nvSpPr>
          <p:spPr>
            <a:xfrm>
              <a:off x="1307774" y="4558268"/>
              <a:ext cx="1721946" cy="338554"/>
            </a:xfrm>
            <a:prstGeom prst="rect">
              <a:avLst/>
            </a:prstGeom>
            <a:noFill/>
          </p:spPr>
          <p:txBody>
            <a:bodyPr wrap="none" rtlCol="0">
              <a:spAutoFit/>
            </a:bodyPr>
            <a:lstStyle/>
            <a:p>
              <a:pPr algn="ctr"/>
              <a:r>
                <a:rPr lang="en-GB" sz="1600" dirty="0" smtClean="0">
                  <a:solidFill>
                    <a:schemeClr val="accent1"/>
                  </a:solidFill>
                </a:rPr>
                <a:t>Developing team</a:t>
              </a:r>
              <a:endParaRPr lang="en-GB" sz="1600" dirty="0">
                <a:solidFill>
                  <a:schemeClr val="accent1"/>
                </a:solidFill>
              </a:endParaRPr>
            </a:p>
          </p:txBody>
        </p:sp>
      </p:grpSp>
      <p:sp>
        <p:nvSpPr>
          <p:cNvPr id="17" name="TextBox 16"/>
          <p:cNvSpPr txBox="1"/>
          <p:nvPr/>
        </p:nvSpPr>
        <p:spPr>
          <a:xfrm>
            <a:off x="765282" y="3913892"/>
            <a:ext cx="1137546" cy="523220"/>
          </a:xfrm>
          <a:prstGeom prst="rect">
            <a:avLst/>
          </a:prstGeom>
          <a:noFill/>
        </p:spPr>
        <p:txBody>
          <a:bodyPr wrap="square" rtlCol="0">
            <a:spAutoFit/>
          </a:bodyPr>
          <a:lstStyle/>
          <a:p>
            <a:pPr algn="ctr"/>
            <a:r>
              <a:rPr lang="en-GB" sz="1400" dirty="0" smtClean="0">
                <a:solidFill>
                  <a:schemeClr val="bg1">
                    <a:lumMod val="50000"/>
                  </a:schemeClr>
                </a:solidFill>
              </a:rPr>
              <a:t>Sandra Orchard</a:t>
            </a:r>
            <a:endParaRPr lang="en-GB" sz="1400" dirty="0">
              <a:solidFill>
                <a:schemeClr val="bg1">
                  <a:lumMod val="50000"/>
                </a:schemeClr>
              </a:solidFill>
            </a:endParaRPr>
          </a:p>
        </p:txBody>
      </p:sp>
      <p:sp>
        <p:nvSpPr>
          <p:cNvPr id="31" name="TextBox 30"/>
          <p:cNvSpPr txBox="1"/>
          <p:nvPr/>
        </p:nvSpPr>
        <p:spPr>
          <a:xfrm>
            <a:off x="1538295" y="4509120"/>
            <a:ext cx="1473480" cy="338554"/>
          </a:xfrm>
          <a:prstGeom prst="rect">
            <a:avLst/>
          </a:prstGeom>
          <a:noFill/>
        </p:spPr>
        <p:txBody>
          <a:bodyPr wrap="none" rtlCol="0">
            <a:spAutoFit/>
          </a:bodyPr>
          <a:lstStyle/>
          <a:p>
            <a:pPr algn="ctr"/>
            <a:r>
              <a:rPr lang="en-GB" sz="1600" dirty="0" smtClean="0">
                <a:solidFill>
                  <a:schemeClr val="accent1"/>
                </a:solidFill>
              </a:rPr>
              <a:t>Curation team</a:t>
            </a:r>
            <a:endParaRPr lang="en-GB" sz="1600" dirty="0">
              <a:solidFill>
                <a:schemeClr val="accent1"/>
              </a:solidFill>
            </a:endParaRPr>
          </a:p>
        </p:txBody>
      </p:sp>
      <p:sp>
        <p:nvSpPr>
          <p:cNvPr id="33" name="TextBox 32"/>
          <p:cNvSpPr txBox="1"/>
          <p:nvPr/>
        </p:nvSpPr>
        <p:spPr>
          <a:xfrm>
            <a:off x="536401" y="2420888"/>
            <a:ext cx="1595309" cy="338554"/>
          </a:xfrm>
          <a:prstGeom prst="rect">
            <a:avLst/>
          </a:prstGeom>
          <a:noFill/>
        </p:spPr>
        <p:txBody>
          <a:bodyPr wrap="none" rtlCol="0">
            <a:spAutoFit/>
          </a:bodyPr>
          <a:lstStyle/>
          <a:p>
            <a:pPr algn="ctr"/>
            <a:r>
              <a:rPr lang="en-GB" sz="1600" dirty="0" smtClean="0">
                <a:solidFill>
                  <a:schemeClr val="accent1"/>
                </a:solidFill>
              </a:rPr>
              <a:t>MI Team leader</a:t>
            </a:r>
            <a:endParaRPr lang="en-GB" sz="1600" dirty="0">
              <a:solidFill>
                <a:schemeClr val="accent1"/>
              </a:solidFill>
            </a:endParaRPr>
          </a:p>
        </p:txBody>
      </p:sp>
      <p:pic>
        <p:nvPicPr>
          <p:cNvPr id="22" name="Picture 21"/>
          <p:cNvPicPr>
            <a:picLocks noChangeAspect="1"/>
          </p:cNvPicPr>
          <p:nvPr/>
        </p:nvPicPr>
        <p:blipFill>
          <a:blip r:embed="rId4"/>
          <a:stretch>
            <a:fillRect/>
          </a:stretch>
        </p:blipFill>
        <p:spPr>
          <a:xfrm>
            <a:off x="723151" y="2740095"/>
            <a:ext cx="1221809" cy="1221809"/>
          </a:xfrm>
          <a:prstGeom prst="rect">
            <a:avLst/>
          </a:prstGeom>
        </p:spPr>
      </p:pic>
      <p:pic>
        <p:nvPicPr>
          <p:cNvPr id="23" name="Picture 22"/>
          <p:cNvPicPr>
            <a:picLocks noChangeAspect="1"/>
          </p:cNvPicPr>
          <p:nvPr/>
        </p:nvPicPr>
        <p:blipFill>
          <a:blip r:embed="rId5"/>
          <a:stretch>
            <a:fillRect/>
          </a:stretch>
        </p:blipFill>
        <p:spPr>
          <a:xfrm>
            <a:off x="2682954" y="2801750"/>
            <a:ext cx="1180976" cy="1180976"/>
          </a:xfrm>
          <a:prstGeom prst="rect">
            <a:avLst/>
          </a:prstGeom>
        </p:spPr>
      </p:pic>
      <p:grpSp>
        <p:nvGrpSpPr>
          <p:cNvPr id="6" name="Group 5"/>
          <p:cNvGrpSpPr/>
          <p:nvPr/>
        </p:nvGrpSpPr>
        <p:grpSpPr>
          <a:xfrm>
            <a:off x="338110" y="4957234"/>
            <a:ext cx="3873850" cy="1664771"/>
            <a:chOff x="179512" y="4957234"/>
            <a:chExt cx="3873850" cy="1664771"/>
          </a:xfrm>
        </p:grpSpPr>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026" y="5002765"/>
              <a:ext cx="1051338" cy="11354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 name="TextBox 17"/>
            <p:cNvSpPr txBox="1"/>
            <p:nvPr/>
          </p:nvSpPr>
          <p:spPr>
            <a:xfrm>
              <a:off x="179512" y="6098785"/>
              <a:ext cx="1137546" cy="523220"/>
            </a:xfrm>
            <a:prstGeom prst="rect">
              <a:avLst/>
            </a:prstGeom>
            <a:noFill/>
          </p:spPr>
          <p:txBody>
            <a:bodyPr wrap="square" rtlCol="0">
              <a:spAutoFit/>
            </a:bodyPr>
            <a:lstStyle/>
            <a:p>
              <a:pPr algn="ctr"/>
              <a:r>
                <a:rPr lang="en-GB" sz="1400" dirty="0" smtClean="0">
                  <a:solidFill>
                    <a:schemeClr val="bg1">
                      <a:lumMod val="50000"/>
                    </a:schemeClr>
                  </a:solidFill>
                </a:rPr>
                <a:t>Margaret </a:t>
              </a:r>
              <a:r>
                <a:rPr lang="en-GB" sz="1400" dirty="0" err="1" smtClean="0">
                  <a:solidFill>
                    <a:schemeClr val="bg1">
                      <a:lumMod val="50000"/>
                    </a:schemeClr>
                  </a:solidFill>
                </a:rPr>
                <a:t>Duesbury</a:t>
              </a:r>
              <a:endParaRPr lang="en-GB" sz="1400" dirty="0">
                <a:solidFill>
                  <a:schemeClr val="bg1">
                    <a:lumMod val="50000"/>
                  </a:schemeClr>
                </a:solidFill>
              </a:endParaRPr>
            </a:p>
          </p:txBody>
        </p:sp>
        <p:sp>
          <p:nvSpPr>
            <p:cNvPr id="19" name="TextBox 18"/>
            <p:cNvSpPr txBox="1"/>
            <p:nvPr/>
          </p:nvSpPr>
          <p:spPr>
            <a:xfrm>
              <a:off x="1547664" y="6098785"/>
              <a:ext cx="1137546" cy="523220"/>
            </a:xfrm>
            <a:prstGeom prst="rect">
              <a:avLst/>
            </a:prstGeom>
            <a:noFill/>
          </p:spPr>
          <p:txBody>
            <a:bodyPr wrap="square" rtlCol="0">
              <a:spAutoFit/>
            </a:bodyPr>
            <a:lstStyle/>
            <a:p>
              <a:pPr algn="ctr"/>
              <a:r>
                <a:rPr lang="en-GB" sz="1400" dirty="0" smtClean="0">
                  <a:solidFill>
                    <a:schemeClr val="bg1">
                      <a:lumMod val="50000"/>
                    </a:schemeClr>
                  </a:solidFill>
                </a:rPr>
                <a:t>Birgit </a:t>
              </a:r>
              <a:r>
                <a:rPr lang="en-GB" sz="1400" dirty="0" err="1" smtClean="0">
                  <a:solidFill>
                    <a:schemeClr val="bg1">
                      <a:lumMod val="50000"/>
                    </a:schemeClr>
                  </a:solidFill>
                </a:rPr>
                <a:t>Meldal</a:t>
              </a:r>
              <a:endParaRPr lang="en-GB" sz="1400" dirty="0">
                <a:solidFill>
                  <a:schemeClr val="bg1">
                    <a:lumMod val="50000"/>
                  </a:schemeClr>
                </a:solidFill>
              </a:endParaRPr>
            </a:p>
          </p:txBody>
        </p:sp>
        <p:pic>
          <p:nvPicPr>
            <p:cNvPr id="4" name="Picture 3"/>
            <p:cNvPicPr>
              <a:picLocks noChangeAspect="1"/>
            </p:cNvPicPr>
            <p:nvPr/>
          </p:nvPicPr>
          <p:blipFill>
            <a:blip r:embed="rId7"/>
            <a:stretch>
              <a:fillRect/>
            </a:stretch>
          </p:blipFill>
          <p:spPr>
            <a:xfrm>
              <a:off x="2875038" y="5058090"/>
              <a:ext cx="1080120" cy="1080120"/>
            </a:xfrm>
            <a:prstGeom prst="rect">
              <a:avLst/>
            </a:prstGeom>
          </p:spPr>
        </p:pic>
        <p:pic>
          <p:nvPicPr>
            <p:cNvPr id="5" name="Picture 4"/>
            <p:cNvPicPr>
              <a:picLocks noChangeAspect="1"/>
            </p:cNvPicPr>
            <p:nvPr/>
          </p:nvPicPr>
          <p:blipFill>
            <a:blip r:embed="rId8"/>
            <a:stretch>
              <a:fillRect/>
            </a:stretch>
          </p:blipFill>
          <p:spPr>
            <a:xfrm>
              <a:off x="1474794" y="4957234"/>
              <a:ext cx="1180976" cy="1180976"/>
            </a:xfrm>
            <a:prstGeom prst="rect">
              <a:avLst/>
            </a:prstGeom>
          </p:spPr>
        </p:pic>
        <p:sp>
          <p:nvSpPr>
            <p:cNvPr id="24" name="TextBox 23"/>
            <p:cNvSpPr txBox="1"/>
            <p:nvPr/>
          </p:nvSpPr>
          <p:spPr>
            <a:xfrm>
              <a:off x="2915816" y="6098785"/>
              <a:ext cx="1137546" cy="523220"/>
            </a:xfrm>
            <a:prstGeom prst="rect">
              <a:avLst/>
            </a:prstGeom>
            <a:noFill/>
          </p:spPr>
          <p:txBody>
            <a:bodyPr wrap="square" rtlCol="0">
              <a:spAutoFit/>
            </a:bodyPr>
            <a:lstStyle/>
            <a:p>
              <a:pPr algn="ctr"/>
              <a:r>
                <a:rPr lang="en-GB" sz="1400" dirty="0" err="1" smtClean="0">
                  <a:solidFill>
                    <a:schemeClr val="bg1">
                      <a:lumMod val="50000"/>
                    </a:schemeClr>
                  </a:solidFill>
                </a:rPr>
                <a:t>Mariaestela</a:t>
              </a:r>
              <a:r>
                <a:rPr lang="en-GB" sz="1400" dirty="0" smtClean="0">
                  <a:solidFill>
                    <a:schemeClr val="bg1">
                      <a:lumMod val="50000"/>
                    </a:schemeClr>
                  </a:solidFill>
                </a:rPr>
                <a:t> Ortiz</a:t>
              </a:r>
              <a:endParaRPr lang="en-GB" sz="1400" dirty="0">
                <a:solidFill>
                  <a:schemeClr val="bg1">
                    <a:lumMod val="50000"/>
                  </a:schemeClr>
                </a:solidFill>
              </a:endParaRPr>
            </a:p>
          </p:txBody>
        </p:sp>
      </p:grpSp>
      <p:sp>
        <p:nvSpPr>
          <p:cNvPr id="20" name="TextBox 19"/>
          <p:cNvSpPr txBox="1"/>
          <p:nvPr/>
        </p:nvSpPr>
        <p:spPr>
          <a:xfrm>
            <a:off x="4716016" y="5157192"/>
            <a:ext cx="4311519" cy="646331"/>
          </a:xfrm>
          <a:prstGeom prst="rect">
            <a:avLst/>
          </a:prstGeom>
          <a:noFill/>
        </p:spPr>
        <p:txBody>
          <a:bodyPr wrap="square" rtlCol="0">
            <a:spAutoFit/>
          </a:bodyPr>
          <a:lstStyle/>
          <a:p>
            <a:pPr algn="ctr"/>
            <a:r>
              <a:rPr lang="en-GB" sz="1200" dirty="0" smtClean="0"/>
              <a:t>All files accessible at</a:t>
            </a:r>
          </a:p>
          <a:p>
            <a:pPr algn="ctr"/>
            <a:r>
              <a:rPr lang="en-GB" sz="1200" dirty="0" smtClean="0">
                <a:hlinkClick r:id="rId9"/>
              </a:rPr>
              <a:t>www.ebi.ac.uk</a:t>
            </a:r>
            <a:r>
              <a:rPr lang="en-GB" sz="1200" dirty="0">
                <a:hlinkClick r:id="rId9"/>
              </a:rPr>
              <a:t>/~pporras/teaching_materials/</a:t>
            </a:r>
            <a:r>
              <a:rPr lang="en-GB" sz="1200" dirty="0" smtClean="0">
                <a:hlinkClick r:id="rId9"/>
              </a:rPr>
              <a:t>network_analysis_liv_2015.zip</a:t>
            </a:r>
            <a:endParaRPr lang="en-GB" sz="1200" dirty="0" smtClean="0"/>
          </a:p>
        </p:txBody>
      </p:sp>
    </p:spTree>
    <p:extLst>
      <p:ext uri="{BB962C8B-B14F-4D97-AF65-F5344CB8AC3E}">
        <p14:creationId xmlns:p14="http://schemas.microsoft.com/office/powerpoint/2010/main" val="418666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fade">
                                      <p:cBhvr>
                                        <p:cTn id="7" dur="5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Our dataset: </a:t>
            </a:r>
            <a:r>
              <a:rPr lang="en-GB" dirty="0" smtClean="0"/>
              <a:t>columns </a:t>
            </a:r>
            <a:r>
              <a:rPr lang="en-GB" dirty="0"/>
              <a:t>table</a:t>
            </a:r>
          </a:p>
        </p:txBody>
      </p:sp>
      <p:sp>
        <p:nvSpPr>
          <p:cNvPr id="2" name="TextBox 1"/>
          <p:cNvSpPr txBox="1"/>
          <p:nvPr/>
        </p:nvSpPr>
        <p:spPr>
          <a:xfrm>
            <a:off x="971600" y="908720"/>
            <a:ext cx="3180230" cy="461665"/>
          </a:xfrm>
          <a:prstGeom prst="rect">
            <a:avLst/>
          </a:prstGeom>
          <a:noFill/>
        </p:spPr>
        <p:txBody>
          <a:bodyPr wrap="none" rtlCol="0">
            <a:spAutoFit/>
          </a:bodyPr>
          <a:lstStyle/>
          <a:p>
            <a:r>
              <a:rPr lang="en-GB" dirty="0" smtClean="0">
                <a:cs typeface="Arial" panose="020B0604020202020204" pitchFamily="34" charset="0"/>
              </a:rPr>
              <a:t>Table2_formatted.xlsx</a:t>
            </a:r>
            <a:endParaRPr lang="en-GB" dirty="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44267" y="1700808"/>
            <a:ext cx="9065680" cy="3744416"/>
          </a:xfrm>
          <a:prstGeom prst="rect">
            <a:avLst/>
          </a:prstGeom>
        </p:spPr>
      </p:pic>
    </p:spTree>
    <p:extLst>
      <p:ext uri="{BB962C8B-B14F-4D97-AF65-F5344CB8AC3E}">
        <p14:creationId xmlns:p14="http://schemas.microsoft.com/office/powerpoint/2010/main" val="388202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Importing </a:t>
            </a:r>
            <a:r>
              <a:rPr lang="en-GB" dirty="0" smtClean="0"/>
              <a:t>columns </a:t>
            </a:r>
            <a:r>
              <a:rPr lang="en-GB" dirty="0"/>
              <a:t>to Cytoscape</a:t>
            </a:r>
          </a:p>
        </p:txBody>
      </p:sp>
      <p:sp>
        <p:nvSpPr>
          <p:cNvPr id="4" name="TextBox 6"/>
          <p:cNvSpPr txBox="1">
            <a:spLocks noChangeArrowheads="1"/>
          </p:cNvSpPr>
          <p:nvPr/>
        </p:nvSpPr>
        <p:spPr bwMode="auto">
          <a:xfrm>
            <a:off x="432099" y="980728"/>
            <a:ext cx="824435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dirty="0">
                <a:cs typeface="Arial" panose="020B0604020202020204" pitchFamily="34" charset="0"/>
              </a:rPr>
              <a:t>File </a:t>
            </a:r>
            <a:r>
              <a:rPr lang="en-US" dirty="0">
                <a:cs typeface="Arial" panose="020B0604020202020204" pitchFamily="34" charset="0"/>
                <a:sym typeface="Wingdings" pitchFamily="2" charset="2"/>
              </a:rPr>
              <a:t> </a:t>
            </a:r>
            <a:r>
              <a:rPr lang="en-US" dirty="0" smtClean="0">
                <a:cs typeface="Arial" panose="020B0604020202020204" pitchFamily="34" charset="0"/>
                <a:sym typeface="Wingdings" pitchFamily="2" charset="2"/>
              </a:rPr>
              <a:t>Import </a:t>
            </a:r>
            <a:r>
              <a:rPr lang="en-US" dirty="0">
                <a:cs typeface="Arial" panose="020B0604020202020204" pitchFamily="34" charset="0"/>
                <a:sym typeface="Wingdings" pitchFamily="2" charset="2"/>
              </a:rPr>
              <a:t> Table  </a:t>
            </a:r>
            <a:r>
              <a:rPr lang="en-US" dirty="0" smtClean="0">
                <a:cs typeface="Arial" panose="020B0604020202020204" pitchFamily="34" charset="0"/>
                <a:sym typeface="Wingdings" pitchFamily="2" charset="2"/>
              </a:rPr>
              <a:t>File…</a:t>
            </a:r>
            <a:endParaRPr lang="en-US" dirty="0">
              <a:cs typeface="Arial" panose="020B0604020202020204" pitchFamily="34"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257742" y="1695797"/>
            <a:ext cx="4474498" cy="5024799"/>
          </a:xfrm>
          <a:prstGeom prst="rect">
            <a:avLst/>
          </a:prstGeom>
          <a:ln>
            <a:solidFill>
              <a:schemeClr val="accent1"/>
            </a:solidFill>
          </a:ln>
        </p:spPr>
      </p:pic>
    </p:spTree>
    <p:extLst>
      <p:ext uri="{BB962C8B-B14F-4D97-AF65-F5344CB8AC3E}">
        <p14:creationId xmlns:p14="http://schemas.microsoft.com/office/powerpoint/2010/main" val="265927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8786" y="548680"/>
            <a:ext cx="1246427" cy="12452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10"/>
          <p:cNvSpPr txBox="1"/>
          <p:nvPr/>
        </p:nvSpPr>
        <p:spPr>
          <a:xfrm>
            <a:off x="755576" y="2348880"/>
            <a:ext cx="7629334" cy="3785652"/>
          </a:xfrm>
          <a:prstGeom prst="rect">
            <a:avLst/>
          </a:prstGeom>
          <a:noFill/>
        </p:spPr>
        <p:txBody>
          <a:bodyPr wrap="square" rtlCol="0">
            <a:spAutoFit/>
          </a:bodyPr>
          <a:lstStyle/>
          <a:p>
            <a:pPr algn="ctr"/>
            <a:r>
              <a:rPr lang="en-GB" dirty="0">
                <a:ea typeface="Times New Roman"/>
                <a:cs typeface="Arial" panose="020B0604020202020204" pitchFamily="34" charset="0"/>
              </a:rPr>
              <a:t>Try to create a sub-network to see how the proteins that are over-represented after 12 hours of treatment with 30 µg/ml of MWCNTs are connected. </a:t>
            </a:r>
            <a:endParaRPr lang="en-GB" dirty="0" smtClean="0">
              <a:ea typeface="Times New Roman"/>
              <a:cs typeface="Arial" panose="020B0604020202020204" pitchFamily="34" charset="0"/>
            </a:endParaRPr>
          </a:p>
          <a:p>
            <a:pPr algn="ctr"/>
            <a:endParaRPr lang="en-GB" dirty="0" smtClean="0">
              <a:ea typeface="Times New Roman"/>
              <a:cs typeface="Arial" panose="020B0604020202020204" pitchFamily="34" charset="0"/>
            </a:endParaRPr>
          </a:p>
          <a:p>
            <a:pPr algn="ctr"/>
            <a:r>
              <a:rPr lang="en-GB" dirty="0" smtClean="0">
                <a:ea typeface="Times New Roman"/>
                <a:cs typeface="Arial" panose="020B0604020202020204" pitchFamily="34" charset="0"/>
              </a:rPr>
              <a:t>Make </a:t>
            </a:r>
            <a:r>
              <a:rPr lang="en-GB" dirty="0">
                <a:ea typeface="Times New Roman"/>
                <a:cs typeface="Arial" panose="020B0604020202020204" pitchFamily="34" charset="0"/>
              </a:rPr>
              <a:t>use of filters and the ‘Create new networks for selected nodes, all edges’ function. </a:t>
            </a:r>
            <a:endParaRPr lang="en-GB" dirty="0" smtClean="0">
              <a:ea typeface="Times New Roman"/>
              <a:cs typeface="Arial" panose="020B0604020202020204" pitchFamily="34" charset="0"/>
            </a:endParaRPr>
          </a:p>
          <a:p>
            <a:pPr algn="ctr"/>
            <a:endParaRPr lang="en-GB" dirty="0" smtClean="0">
              <a:ea typeface="Times New Roman"/>
              <a:cs typeface="Arial" panose="020B0604020202020204" pitchFamily="34" charset="0"/>
            </a:endParaRPr>
          </a:p>
          <a:p>
            <a:pPr algn="ctr"/>
            <a:r>
              <a:rPr lang="en-GB" dirty="0" smtClean="0">
                <a:ea typeface="Times New Roman"/>
                <a:cs typeface="Arial" panose="020B0604020202020204" pitchFamily="34" charset="0"/>
              </a:rPr>
              <a:t>Try </a:t>
            </a:r>
            <a:r>
              <a:rPr lang="en-GB" dirty="0">
                <a:ea typeface="Times New Roman"/>
                <a:cs typeface="Arial" panose="020B0604020202020204" pitchFamily="34" charset="0"/>
              </a:rPr>
              <a:t>first picking only those protein for which you can find values and then try again creating a network including their 1st-level interacting partners. </a:t>
            </a:r>
            <a:endParaRPr lang="en-GB" sz="2800" dirty="0">
              <a:effectLst/>
              <a:ea typeface="Times New Roman"/>
              <a:cs typeface="Arial" panose="020B0604020202020204" pitchFamily="34" charset="0"/>
            </a:endParaRPr>
          </a:p>
        </p:txBody>
      </p:sp>
    </p:spTree>
    <p:extLst>
      <p:ext uri="{BB962C8B-B14F-4D97-AF65-F5344CB8AC3E}">
        <p14:creationId xmlns:p14="http://schemas.microsoft.com/office/powerpoint/2010/main" val="116135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1560" y="798256"/>
            <a:ext cx="8406755" cy="6059744"/>
          </a:xfrm>
          <a:prstGeom prst="rect">
            <a:avLst/>
          </a:prstGeom>
        </p:spPr>
      </p:pic>
      <p:sp>
        <p:nvSpPr>
          <p:cNvPr id="2" name="TextBox 1"/>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Using </a:t>
            </a:r>
            <a:r>
              <a:rPr lang="en-GB" dirty="0" smtClean="0"/>
              <a:t>Styles</a:t>
            </a:r>
            <a:endParaRPr lang="en-GB" dirty="0"/>
          </a:p>
        </p:txBody>
      </p:sp>
      <p:sp>
        <p:nvSpPr>
          <p:cNvPr id="4" name="Rectangle 3"/>
          <p:cNvSpPr/>
          <p:nvPr/>
        </p:nvSpPr>
        <p:spPr>
          <a:xfrm>
            <a:off x="611560" y="1700808"/>
            <a:ext cx="3312368" cy="4824536"/>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7385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8786" y="1043098"/>
            <a:ext cx="1246427" cy="12452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10"/>
          <p:cNvSpPr txBox="1"/>
          <p:nvPr/>
        </p:nvSpPr>
        <p:spPr>
          <a:xfrm>
            <a:off x="755576" y="2924944"/>
            <a:ext cx="7629334" cy="1200329"/>
          </a:xfrm>
          <a:prstGeom prst="rect">
            <a:avLst/>
          </a:prstGeom>
          <a:noFill/>
        </p:spPr>
        <p:txBody>
          <a:bodyPr wrap="square" rtlCol="0">
            <a:spAutoFit/>
          </a:bodyPr>
          <a:lstStyle/>
          <a:p>
            <a:pPr algn="ctr"/>
            <a:r>
              <a:rPr lang="en-GB" dirty="0">
                <a:ea typeface="Times New Roman"/>
                <a:cs typeface="Arial" panose="020B0604020202020204" pitchFamily="34" charset="0"/>
              </a:rPr>
              <a:t>Try creating a new network in which you represent the relative quantification of the proteins affected by the exposure to 30 µg/ml of MWCNTs after 24 hours.</a:t>
            </a:r>
            <a:endParaRPr lang="en-GB" sz="2800" dirty="0">
              <a:effectLst/>
              <a:ea typeface="Times New Roman"/>
              <a:cs typeface="Arial" panose="020B0604020202020204" pitchFamily="34" charset="0"/>
            </a:endParaRPr>
          </a:p>
        </p:txBody>
      </p:sp>
    </p:spTree>
    <p:extLst>
      <p:ext uri="{BB962C8B-B14F-4D97-AF65-F5344CB8AC3E}">
        <p14:creationId xmlns:p14="http://schemas.microsoft.com/office/powerpoint/2010/main" val="399063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348380"/>
            <a:ext cx="8229600" cy="4525963"/>
          </a:xfrm>
        </p:spPr>
        <p:txBody>
          <a:bodyPr rtlCol="0">
            <a:noAutofit/>
          </a:bodyPr>
          <a:lstStyle/>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PSICQUIC-based interaction import client in </a:t>
            </a: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Using filters</a:t>
            </a:r>
          </a:p>
          <a:p>
            <a:pPr lvl="1" fontAlgn="auto">
              <a:lnSpc>
                <a:spcPct val="120000"/>
              </a:lnSpc>
              <a:spcAft>
                <a:spcPts val="0"/>
              </a:spcAft>
              <a:defRPr/>
            </a:pPr>
            <a:r>
              <a:rPr lang="en-US" sz="1800" dirty="0">
                <a:latin typeface="Arial" panose="020B0604020202020204" pitchFamily="34" charset="0"/>
                <a:cs typeface="Arial" panose="020B0604020202020204" pitchFamily="34" charset="0"/>
              </a:rPr>
              <a:t>Integrate quantitative proteomics information in the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Load columns</a:t>
            </a:r>
          </a:p>
          <a:p>
            <a:pPr fontAlgn="auto">
              <a:lnSpc>
                <a:spcPct val="120000"/>
              </a:lnSpc>
              <a:spcAft>
                <a:spcPts val="0"/>
              </a:spcAft>
              <a:defRPr/>
            </a:pPr>
            <a:r>
              <a:rPr lang="en-US" sz="2000" dirty="0">
                <a:solidFill>
                  <a:srgbClr val="FF0000"/>
                </a:solidFill>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srgbClr val="FF0000"/>
                </a:solidFill>
                <a:latin typeface="Arial" panose="020B0604020202020204" pitchFamily="34" charset="0"/>
                <a:cs typeface="Arial" panose="020B0604020202020204" pitchFamily="34" charset="0"/>
              </a:rPr>
              <a:t>Cytoscape</a:t>
            </a:r>
            <a:r>
              <a:rPr lang="en-US" sz="1600" dirty="0">
                <a:solidFill>
                  <a:srgbClr val="FF0000"/>
                </a:solidFill>
                <a:latin typeface="Arial" panose="020B0604020202020204" pitchFamily="34" charset="0"/>
                <a:cs typeface="Arial" panose="020B0604020202020204" pitchFamily="34" charset="0"/>
              </a:rPr>
              <a:t>: clusterMaker2 </a:t>
            </a:r>
            <a:r>
              <a:rPr lang="en-US" sz="1600" dirty="0" smtClean="0">
                <a:solidFill>
                  <a:srgbClr val="FF0000"/>
                </a:solidFill>
                <a:latin typeface="Arial" panose="020B0604020202020204" pitchFamily="34" charset="0"/>
                <a:cs typeface="Arial" panose="020B0604020202020204" pitchFamily="34" charset="0"/>
              </a:rPr>
              <a:t>app</a:t>
            </a:r>
            <a:endParaRPr lang="en-US" sz="1200" dirty="0">
              <a:solidFill>
                <a:srgbClr val="FF0000"/>
              </a:solidFill>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BiNGO</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app</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860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816" y="1534240"/>
            <a:ext cx="5123688" cy="5279136"/>
          </a:xfrm>
          <a:prstGeom prst="rect">
            <a:avLst/>
          </a:prstGeom>
        </p:spPr>
      </p:pic>
      <p:sp>
        <p:nvSpPr>
          <p:cNvPr id="9219" name="Rectangle 2"/>
          <p:cNvSpPr>
            <a:spLocks noGrp="1" noChangeArrowheads="1"/>
          </p:cNvSpPr>
          <p:nvPr>
            <p:ph type="title"/>
          </p:nvPr>
        </p:nvSpPr>
        <p:spPr>
          <a:xfrm>
            <a:off x="323528" y="116632"/>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smtClean="0">
                <a:solidFill>
                  <a:srgbClr val="72AD46"/>
                </a:solidFill>
                <a:latin typeface="Arial" panose="020B0604020202020204" pitchFamily="34" charset="0"/>
                <a:cs typeface="Arial" pitchFamily="34" charset="0"/>
              </a:rPr>
              <a:t>Topological clusters</a:t>
            </a:r>
            <a:endParaRPr lang="en-US" sz="3200" dirty="0">
              <a:solidFill>
                <a:srgbClr val="72AD46"/>
              </a:solidFill>
              <a:latin typeface="Arial" panose="020B0604020202020204" pitchFamily="34" charset="0"/>
              <a:cs typeface="Arial" pitchFamily="34" charset="0"/>
            </a:endParaRPr>
          </a:p>
        </p:txBody>
      </p:sp>
      <p:sp>
        <p:nvSpPr>
          <p:cNvPr id="9220" name="Rectangle 3"/>
          <p:cNvSpPr>
            <a:spLocks noGrp="1" noChangeArrowheads="1"/>
          </p:cNvSpPr>
          <p:nvPr>
            <p:ph type="body" idx="1"/>
          </p:nvPr>
        </p:nvSpPr>
        <p:spPr>
          <a:xfrm>
            <a:off x="35496" y="692696"/>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0" hangingPunct="0">
              <a:spcBef>
                <a:spcPct val="0"/>
              </a:spcBef>
            </a:pPr>
            <a:r>
              <a:rPr lang="en-US" sz="1600" dirty="0" smtClean="0">
                <a:latin typeface="Arial" panose="020B0604020202020204" pitchFamily="34" charset="0"/>
                <a:ea typeface="Geneva"/>
                <a:cs typeface="Arial" panose="020B0604020202020204" pitchFamily="34" charset="0"/>
              </a:rPr>
              <a:t>Transitivity</a:t>
            </a:r>
            <a:r>
              <a:rPr lang="en-US" sz="1600" dirty="0">
                <a:latin typeface="Arial" panose="020B0604020202020204" pitchFamily="34" charset="0"/>
                <a:ea typeface="Geneva"/>
                <a:cs typeface="Arial" panose="020B0604020202020204" pitchFamily="34" charset="0"/>
              </a:rPr>
              <a:t>/ Clustering - A network shows clustering if the probability of pair of nodes being adjacent is higher when the two nodes have a common </a:t>
            </a:r>
            <a:r>
              <a:rPr lang="en-US" sz="1600" dirty="0" smtClean="0">
                <a:latin typeface="Arial" panose="020B0604020202020204" pitchFamily="34" charset="0"/>
                <a:ea typeface="Geneva"/>
                <a:cs typeface="Arial" panose="020B0604020202020204" pitchFamily="34" charset="0"/>
              </a:rPr>
              <a:t>neighbor.</a:t>
            </a:r>
            <a:endParaRPr lang="en-US" sz="1600" dirty="0">
              <a:latin typeface="Arial" panose="020B0604020202020204" pitchFamily="34" charset="0"/>
              <a:ea typeface="Geneva"/>
              <a:cs typeface="Arial" panose="020B0604020202020204" pitchFamily="34" charset="0"/>
            </a:endParaRPr>
          </a:p>
        </p:txBody>
      </p:sp>
      <p:sp>
        <p:nvSpPr>
          <p:cNvPr id="3" name="Rectangle 2"/>
          <p:cNvSpPr/>
          <p:nvPr/>
        </p:nvSpPr>
        <p:spPr>
          <a:xfrm>
            <a:off x="35496" y="1397094"/>
            <a:ext cx="2502024" cy="1815882"/>
          </a:xfrm>
          <a:prstGeom prst="rect">
            <a:avLst/>
          </a:prstGeom>
          <a:noFill/>
          <a:ln>
            <a:noFill/>
          </a:ln>
        </p:spPr>
        <p:txBody>
          <a:bodyPr vert="horz" wrap="square" lIns="91440" tIns="45720" rIns="91440" bIns="45720" numCol="1" anchor="t" anchorCtr="0" compatLnSpc="1">
            <a:prstTxWarp prst="textNoShape">
              <a:avLst/>
            </a:prstTxWarp>
            <a:spAutoFit/>
          </a:bodyPr>
          <a:lstStyle/>
          <a:p>
            <a:pPr marL="342900" indent="-342900">
              <a:buFont typeface="Arial" pitchFamily="34" charset="0"/>
              <a:buChar char="•"/>
            </a:pPr>
            <a:r>
              <a:rPr lang="en-US" sz="1600" dirty="0">
                <a:cs typeface="Arial" panose="020B0604020202020204" pitchFamily="34" charset="0"/>
              </a:rPr>
              <a:t>Functions are likely to be carried out in a highly modular manner.</a:t>
            </a:r>
          </a:p>
          <a:p>
            <a:pPr marL="342900" indent="-342900">
              <a:buFont typeface="Arial" pitchFamily="34" charset="0"/>
              <a:buChar char="•"/>
            </a:pPr>
            <a:endParaRPr lang="en-US" sz="1600" dirty="0">
              <a:cs typeface="Arial" panose="020B0604020202020204" pitchFamily="34" charset="0"/>
            </a:endParaRPr>
          </a:p>
          <a:p>
            <a:pPr marL="342900" indent="-342900">
              <a:buFont typeface="Arial" pitchFamily="34" charset="0"/>
              <a:buChar char="•"/>
            </a:pPr>
            <a:r>
              <a:rPr lang="en-US" sz="1600" dirty="0">
                <a:cs typeface="Arial" panose="020B0604020202020204" pitchFamily="34" charset="0"/>
              </a:rPr>
              <a:t>High clustering =&gt; High modularity</a:t>
            </a:r>
          </a:p>
        </p:txBody>
      </p:sp>
      <p:sp>
        <p:nvSpPr>
          <p:cNvPr id="4" name="TextBox 3"/>
          <p:cNvSpPr txBox="1"/>
          <p:nvPr/>
        </p:nvSpPr>
        <p:spPr>
          <a:xfrm>
            <a:off x="2753544" y="1390020"/>
            <a:ext cx="3456384" cy="830997"/>
          </a:xfrm>
          <a:prstGeom prst="rect">
            <a:avLst/>
          </a:prstGeom>
          <a:noFill/>
        </p:spPr>
        <p:txBody>
          <a:bodyPr wrap="square" rtlCol="0">
            <a:spAutoFit/>
          </a:bodyPr>
          <a:lstStyle/>
          <a:p>
            <a:r>
              <a:rPr lang="en-GB" b="1" dirty="0" smtClean="0">
                <a:solidFill>
                  <a:schemeClr val="accent5">
                    <a:lumMod val="75000"/>
                  </a:schemeClr>
                </a:solidFill>
              </a:rPr>
              <a:t>Ubiquitin-proteasome system network</a:t>
            </a:r>
            <a:endParaRPr lang="en-GB" b="1" dirty="0">
              <a:solidFill>
                <a:schemeClr val="accent5">
                  <a:lumMod val="75000"/>
                </a:schemeClr>
              </a:solidFill>
            </a:endParaRPr>
          </a:p>
        </p:txBody>
      </p:sp>
      <p:sp>
        <p:nvSpPr>
          <p:cNvPr id="5" name="Rectangle 4"/>
          <p:cNvSpPr/>
          <p:nvPr/>
        </p:nvSpPr>
        <p:spPr>
          <a:xfrm>
            <a:off x="5892290" y="5139774"/>
            <a:ext cx="678516" cy="720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3881951"/>
            <a:ext cx="1850398" cy="2515646"/>
          </a:xfrm>
          <a:prstGeom prst="rect">
            <a:avLst/>
          </a:prstGeom>
          <a:ln w="28575">
            <a:solidFill>
              <a:srgbClr val="FF0000"/>
            </a:solidFill>
          </a:ln>
        </p:spPr>
      </p:pic>
      <p:cxnSp>
        <p:nvCxnSpPr>
          <p:cNvPr id="8" name="Straight Connector 7"/>
          <p:cNvCxnSpPr/>
          <p:nvPr/>
        </p:nvCxnSpPr>
        <p:spPr>
          <a:xfrm>
            <a:off x="2677982" y="3881951"/>
            <a:ext cx="3892824" cy="1257823"/>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677982" y="5859854"/>
            <a:ext cx="3214308" cy="53774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44844" y="3394349"/>
            <a:ext cx="3024336" cy="461665"/>
          </a:xfrm>
          <a:prstGeom prst="rect">
            <a:avLst/>
          </a:prstGeom>
          <a:noFill/>
        </p:spPr>
        <p:txBody>
          <a:bodyPr wrap="square" rtlCol="0">
            <a:spAutoFit/>
          </a:bodyPr>
          <a:lstStyle/>
          <a:p>
            <a:pPr algn="ctr"/>
            <a:r>
              <a:rPr lang="en-GB" b="1" dirty="0" smtClean="0">
                <a:solidFill>
                  <a:schemeClr val="accent5">
                    <a:lumMod val="75000"/>
                  </a:schemeClr>
                </a:solidFill>
              </a:rPr>
              <a:t>Proteasome cluster</a:t>
            </a:r>
            <a:endParaRPr lang="en-GB" b="1" dirty="0">
              <a:solidFill>
                <a:schemeClr val="accent5">
                  <a:lumMod val="75000"/>
                </a:schemeClr>
              </a:solidFill>
            </a:endParaRPr>
          </a:p>
        </p:txBody>
      </p:sp>
    </p:spTree>
    <p:extLst>
      <p:ext uri="{BB962C8B-B14F-4D97-AF65-F5344CB8AC3E}">
        <p14:creationId xmlns:p14="http://schemas.microsoft.com/office/powerpoint/2010/main" val="205711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fade">
                                      <p:cBhvr>
                                        <p:cTn id="7" dur="500"/>
                                        <p:tgtEl>
                                          <p:spTgt spid="922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22" presetClass="entr" presetSubtype="2"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right)">
                                      <p:cBhvr>
                                        <p:cTn id="31" dur="500"/>
                                        <p:tgtEl>
                                          <p:spTgt spid="8"/>
                                        </p:tgtEl>
                                      </p:cBhvr>
                                    </p:animEffect>
                                  </p:childTnLst>
                                </p:cTn>
                              </p:par>
                              <p:par>
                                <p:cTn id="32" presetID="22" presetClass="entr" presetSubtype="2"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right)">
                                      <p:cBhvr>
                                        <p:cTn id="34" dur="500"/>
                                        <p:tgtEl>
                                          <p:spTgt spid="12"/>
                                        </p:tgtEl>
                                      </p:cBhvr>
                                    </p:animEffect>
                                  </p:childTnLst>
                                </p:cTn>
                              </p:par>
                              <p:par>
                                <p:cTn id="35" presetID="22" presetClass="entr" presetSubtype="2"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right)">
                                      <p:cBhvr>
                                        <p:cTn id="37" dur="500"/>
                                        <p:tgtEl>
                                          <p:spTgt spid="6"/>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right)">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uild="p"/>
      <p:bldP spid="3" grpId="0" build="p"/>
      <p:bldP spid="4" grpId="0"/>
      <p:bldP spid="5" grpId="0" animBg="1"/>
      <p:bldP spid="19" grpId="0"/>
    </p:bldLst>
  </p:timing>
</p:sld>
</file>

<file path=ppt/theme/theme1.xml><?xml version="1.0" encoding="utf-8"?>
<a:theme xmlns:a="http://schemas.openxmlformats.org/drawingml/2006/main" name="ppt9ECE.tm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8772</TotalTime>
  <Words>1119</Words>
  <Application>Microsoft Office PowerPoint</Application>
  <PresentationFormat>On-screen Show (4:3)</PresentationFormat>
  <Paragraphs>156</Paragraphs>
  <Slides>25</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Courier New</vt:lpstr>
      <vt:lpstr>Geneva</vt:lpstr>
      <vt:lpstr>HelveticaNeueLT Pro 35 Th</vt:lpstr>
      <vt:lpstr>HelveticaNeueLT Pro 45 Lt</vt:lpstr>
      <vt:lpstr>Times New Roman</vt:lpstr>
      <vt:lpstr>Wingdings</vt:lpstr>
      <vt:lpstr>ppt9ECE.tmp</vt:lpstr>
      <vt:lpstr>Building and analyzing networks with Cytoscape and PSICQUIC</vt:lpstr>
      <vt:lpstr>Workflow</vt:lpstr>
      <vt:lpstr>PowerPoint Presentation</vt:lpstr>
      <vt:lpstr>PowerPoint Presentation</vt:lpstr>
      <vt:lpstr>PowerPoint Presentation</vt:lpstr>
      <vt:lpstr>PowerPoint Presentation</vt:lpstr>
      <vt:lpstr>PowerPoint Presentation</vt:lpstr>
      <vt:lpstr>Workflow</vt:lpstr>
      <vt:lpstr>Topological clusters</vt:lpstr>
      <vt:lpstr>PowerPoint Presentation</vt:lpstr>
      <vt:lpstr>PowerPoint Presentation</vt:lpstr>
      <vt:lpstr>PowerPoint Presentation</vt:lpstr>
      <vt:lpstr>PowerPoint Presentation</vt:lpstr>
      <vt:lpstr>PowerPoint Presentation</vt:lpstr>
      <vt:lpstr>PowerPoint Presentation</vt:lpstr>
      <vt:lpstr>Workflow</vt:lpstr>
      <vt:lpstr>Gene ontology</vt:lpstr>
      <vt:lpstr>Gene ontology enrichment analysis</vt:lpstr>
      <vt:lpstr>Gene ontology enrichment analysis</vt:lpstr>
      <vt:lpstr>Gene ontology enrichment analysis</vt:lpstr>
      <vt:lpstr>Gene ontology enrichment analysis</vt:lpstr>
      <vt:lpstr>Gene ontology enrichment analysis</vt:lpstr>
      <vt:lpstr>Gene ontology enrichment analysis</vt:lpstr>
      <vt:lpstr>PowerPoint Presentation</vt:lpstr>
      <vt:lpstr>PowerPoint Presentation</vt:lpstr>
    </vt:vector>
  </TitlesOfParts>
  <Company>s 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 k</dc:creator>
  <cp:lastModifiedBy>Christopher Taylor (TGAC)</cp:lastModifiedBy>
  <cp:revision>544</cp:revision>
  <cp:lastPrinted>2013-04-23T16:04:19Z</cp:lastPrinted>
  <dcterms:created xsi:type="dcterms:W3CDTF">2010-02-04T09:26:14Z</dcterms:created>
  <dcterms:modified xsi:type="dcterms:W3CDTF">2016-07-25T12:02:16Z</dcterms:modified>
</cp:coreProperties>
</file>